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6"/>
  </p:notesMasterIdLst>
  <p:handoutMasterIdLst>
    <p:handoutMasterId r:id="rId27"/>
  </p:handoutMasterIdLst>
  <p:sldIdLst>
    <p:sldId id="282" r:id="rId5"/>
    <p:sldId id="291" r:id="rId6"/>
    <p:sldId id="313" r:id="rId7"/>
    <p:sldId id="292" r:id="rId8"/>
    <p:sldId id="299" r:id="rId9"/>
    <p:sldId id="300" r:id="rId10"/>
    <p:sldId id="301" r:id="rId11"/>
    <p:sldId id="311" r:id="rId12"/>
    <p:sldId id="297" r:id="rId13"/>
    <p:sldId id="302" r:id="rId14"/>
    <p:sldId id="303" r:id="rId15"/>
    <p:sldId id="304" r:id="rId16"/>
    <p:sldId id="305" r:id="rId17"/>
    <p:sldId id="312" r:id="rId18"/>
    <p:sldId id="298" r:id="rId19"/>
    <p:sldId id="306" r:id="rId20"/>
    <p:sldId id="307" r:id="rId21"/>
    <p:sldId id="308" r:id="rId22"/>
    <p:sldId id="309" r:id="rId23"/>
    <p:sldId id="310" r:id="rId24"/>
    <p:sldId id="29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48" autoAdjust="0"/>
    <p:restoredTop sz="94631" autoAdjust="0"/>
  </p:normalViewPr>
  <p:slideViewPr>
    <p:cSldViewPr snapToGrid="0">
      <p:cViewPr varScale="1">
        <p:scale>
          <a:sx n="85" d="100"/>
          <a:sy n="85" d="100"/>
        </p:scale>
        <p:origin x="780" y="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288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ZA" smtClean="0"/>
              <a:t>2018/08/14</a:t>
            </a:fld>
            <a:endParaRPr lang="en-ZA"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ZA" smtClean="0"/>
              <a:t>‹#›</a:t>
            </a:fld>
            <a:endParaRPr lang="en-ZA"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9EC30E-1A71-4188-9BE7-E2A64929A436}" type="datetimeFigureOut">
              <a:rPr lang="en-ZA" smtClean="0"/>
              <a:t>2018/08/14</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0193B-564F-4854-8A52-728F3FB19C85}" type="slidenum">
              <a:rPr lang="en-ZA" smtClean="0"/>
              <a:t>‹#›</a:t>
            </a:fld>
            <a:endParaRPr lang="en-ZA"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6</a:t>
            </a:fld>
            <a:endParaRPr lang="en-ZA" dirty="0"/>
          </a:p>
        </p:txBody>
      </p:sp>
    </p:spTree>
    <p:extLst>
      <p:ext uri="{BB962C8B-B14F-4D97-AF65-F5344CB8AC3E}">
        <p14:creationId xmlns:p14="http://schemas.microsoft.com/office/powerpoint/2010/main" val="1874948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9980476" y="0"/>
            <a:ext cx="2211524" cy="685800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tx1"/>
                </a:solidFill>
                <a:latin typeface="+mj-lt"/>
              </a:defRPr>
            </a:lvl1pPr>
          </a:lstStyle>
          <a:p>
            <a:r>
              <a:rPr lang="en-US" dirty="0"/>
              <a:t>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11904" y="4650539"/>
            <a:ext cx="3401478" cy="1192038"/>
          </a:xfrm>
          <a:solidFill>
            <a:schemeClr val="tx1"/>
          </a:solidFill>
        </p:spPr>
        <p:txBody>
          <a:bodyPr lIns="252000" tIns="0" anchor="ctr"/>
          <a:lstStyle>
            <a:lvl1pPr marL="0" indent="0" algn="l">
              <a:lnSpc>
                <a:spcPct val="100000"/>
              </a:lnSpc>
              <a:buNone/>
              <a:defRPr sz="1800" i="1">
                <a:solidFill>
                  <a:schemeClr val="bg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7" name="Subtitle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2000"/>
            <a:ext cx="4500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6" name="Text Placeholder 4">
            <a:extLst>
              <a:ext uri="{FF2B5EF4-FFF2-40B4-BE49-F238E27FC236}">
                <a16:creationId xmlns:a16="http://schemas.microsoft.com/office/drawing/2014/main" id="{7867C73D-EE16-41D1-B7CE-A35C765E3B8D}"/>
              </a:ext>
            </a:extLst>
          </p:cNvPr>
          <p:cNvSpPr>
            <a:spLocks noGrp="1"/>
          </p:cNvSpPr>
          <p:nvPr>
            <p:ph type="body" sz="quarter" idx="12"/>
          </p:nvPr>
        </p:nvSpPr>
        <p:spPr>
          <a:xfrm>
            <a:off x="5129800" y="1511250"/>
            <a:ext cx="4500000"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5" name="Slide Number Placeholder 4">
            <a:extLst>
              <a:ext uri="{FF2B5EF4-FFF2-40B4-BE49-F238E27FC236}">
                <a16:creationId xmlns:a16="http://schemas.microsoft.com/office/drawing/2014/main" id="{CD4FE60C-ACE5-4516-8CB6-EEDD96DB7358}"/>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916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3572900" y="1511476"/>
            <a:ext cx="2916000" cy="4679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6713800" y="1511475"/>
            <a:ext cx="2916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ZA" dirty="0"/>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1764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290450" y="1512000"/>
            <a:ext cx="1764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4148900" y="1512000"/>
            <a:ext cx="1764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6007350" y="1507535"/>
            <a:ext cx="1764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7865800" y="1507535"/>
            <a:ext cx="1764000" cy="46837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ZA" dirty="0"/>
              <a:t>Add a footer</a:t>
            </a:r>
          </a:p>
        </p:txBody>
      </p:sp>
      <p:sp>
        <p:nvSpPr>
          <p:cNvPr id="6" name="Slide Number Placeholder 5">
            <a:extLst>
              <a:ext uri="{FF2B5EF4-FFF2-40B4-BE49-F238E27FC236}">
                <a16:creationId xmlns:a16="http://schemas.microsoft.com/office/drawing/2014/main" id="{B5A8293F-A5B5-4FCC-BF27-A25B1BAFF245}"/>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solidFill>
              </a:defRPr>
            </a:lvl1pPr>
          </a:lstStyle>
          <a:p>
            <a:r>
              <a:rPr lang="en-ZA" dirty="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1" y="1008000"/>
            <a:ext cx="9198116"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ZA" dirty="0"/>
              <a:t>Add a footer</a:t>
            </a:r>
          </a:p>
        </p:txBody>
      </p:sp>
      <p:sp>
        <p:nvSpPr>
          <p:cNvPr id="4" name="Slide Number Placeholder 3">
            <a:extLst>
              <a:ext uri="{FF2B5EF4-FFF2-40B4-BE49-F238E27FC236}">
                <a16:creationId xmlns:a16="http://schemas.microsoft.com/office/drawing/2014/main" id="{8E801980-CBAE-4A50-886D-54D7BB2E1947}"/>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150585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ZA" dirty="0"/>
              <a:t>Add a footer</a:t>
            </a:r>
          </a:p>
        </p:txBody>
      </p:sp>
      <p:sp>
        <p:nvSpPr>
          <p:cNvPr id="3" name="Slide Number Placeholder 2">
            <a:extLst>
              <a:ext uri="{FF2B5EF4-FFF2-40B4-BE49-F238E27FC236}">
                <a16:creationId xmlns:a16="http://schemas.microsoft.com/office/drawing/2014/main" id="{2310D190-B83D-438A-91BC-470C41B22A29}"/>
              </a:ext>
            </a:extLst>
          </p:cNvPr>
          <p:cNvSpPr>
            <a:spLocks noGrp="1"/>
          </p:cNvSpPr>
          <p:nvPr>
            <p:ph type="sldNum" sz="quarter" idx="1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113976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bwMode="auto">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54ED587-2D2F-4D3F-B55B-C64465AB4EC5}"/>
              </a:ext>
            </a:extLst>
          </p:cNvPr>
          <p:cNvSpPr/>
          <p:nvPr userDrawn="1"/>
        </p:nvSpPr>
        <p:spPr>
          <a:xfrm>
            <a:off x="69274" y="66963"/>
            <a:ext cx="9911201" cy="67273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bg1"/>
                </a:solidFill>
                <a:latin typeface="+mj-lt"/>
              </a:defRPr>
            </a:lvl1pPr>
          </a:lstStyle>
          <a:p>
            <a:r>
              <a:rPr lang="en-US" dirty="0"/>
              <a:t>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26418" y="4650539"/>
            <a:ext cx="2456210"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Slide Number Placeholder 4">
            <a:extLst>
              <a:ext uri="{FF2B5EF4-FFF2-40B4-BE49-F238E27FC236}">
                <a16:creationId xmlns:a16="http://schemas.microsoft.com/office/drawing/2014/main" id="{E798A99C-9485-48F0-8E1E-227AD1348A45}"/>
              </a:ext>
            </a:extLst>
          </p:cNvPr>
          <p:cNvSpPr>
            <a:spLocks noGrp="1"/>
          </p:cNvSpPr>
          <p:nvPr>
            <p:ph type="sldNum" sz="quarter" idx="11"/>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2218115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069FFAE5-B16E-4571-88F7-52FA5354B1A1}"/>
              </a:ext>
            </a:extLst>
          </p:cNvPr>
          <p:cNvSpPr>
            <a:spLocks noGrp="1"/>
          </p:cNvSpPr>
          <p:nvPr>
            <p:ph type="pic" sz="quarter" idx="13" hasCustomPrompt="1"/>
          </p:nvPr>
        </p:nvSpPr>
        <p:spPr>
          <a:xfrm>
            <a:off x="69273" y="63691"/>
            <a:ext cx="9911201" cy="6727346"/>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bg1"/>
                </a:solidFill>
                <a:latin typeface="+mj-lt"/>
              </a:defRPr>
            </a:lvl1pPr>
          </a:lstStyle>
          <a:p>
            <a:r>
              <a:rPr lang="en-US" dirty="0"/>
              <a:t>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26418" y="4650539"/>
            <a:ext cx="2456210"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5" name="Slide Number Placeholder 4">
            <a:extLst>
              <a:ext uri="{FF2B5EF4-FFF2-40B4-BE49-F238E27FC236}">
                <a16:creationId xmlns:a16="http://schemas.microsoft.com/office/drawing/2014/main" id="{E798A99C-9485-48F0-8E1E-227AD1348A45}"/>
              </a:ext>
            </a:extLst>
          </p:cNvPr>
          <p:cNvSpPr>
            <a:spLocks noGrp="1"/>
          </p:cNvSpPr>
          <p:nvPr>
            <p:ph type="sldNum" sz="quarter" idx="11"/>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4094738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19200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a:lstStyle>
            <a:lvl1pPr algn="r">
              <a:defRPr>
                <a:solidFill>
                  <a:schemeClr val="tx1"/>
                </a:solidFill>
              </a:defRPr>
            </a:lvl1pPr>
          </a:lstStyle>
          <a:p>
            <a:r>
              <a:rPr lang="en-US" dirty="0"/>
              <a:t>Click to edit page title</a:t>
            </a:r>
            <a:endParaRPr lang="en-ZA" dirty="0"/>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a:lstStyle>
            <a:lvl1pPr marL="0" indent="0" algn="r">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445000" y="2908300"/>
            <a:ext cx="5184800" cy="3283700"/>
          </a:xfrm>
          <a:solidFill>
            <a:schemeClr val="bg1"/>
          </a:solidFill>
        </p:spPr>
        <p:txBody>
          <a:bodyPr lIns="180000" tIns="252000" rIns="252000"/>
          <a:lstStyle>
            <a:lvl1pPr algn="l">
              <a:defRPr>
                <a:solidFill>
                  <a:schemeClr val="tx1">
                    <a:lumMod val="75000"/>
                    <a:lumOff val="25000"/>
                  </a:schemeClr>
                </a:solidFill>
              </a:defRPr>
            </a:lvl1pPr>
            <a:lvl2pPr algn="l">
              <a:defRPr>
                <a:solidFill>
                  <a:schemeClr val="tx1">
                    <a:lumMod val="75000"/>
                    <a:lumOff val="25000"/>
                  </a:schemeClr>
                </a:solidFill>
              </a:defRPr>
            </a:lvl2pPr>
            <a:lvl3pPr algn="l">
              <a:defRPr>
                <a:solidFill>
                  <a:schemeClr val="tx1">
                    <a:lumMod val="75000"/>
                    <a:lumOff val="25000"/>
                  </a:schemeClr>
                </a:solidFill>
              </a:defRPr>
            </a:lvl3pPr>
            <a:lvl4pPr algn="l">
              <a:defRPr>
                <a:solidFill>
                  <a:schemeClr val="tx1">
                    <a:lumMod val="75000"/>
                    <a:lumOff val="25000"/>
                  </a:schemeClr>
                </a:solidFill>
              </a:defRPr>
            </a:lvl4pPr>
            <a:lvl5pPr algn="l">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3823393" y="1343906"/>
            <a:ext cx="3736800" cy="3933645"/>
          </a:xfrm>
          <a:solidFill>
            <a:schemeClr val="bg1"/>
          </a:solidFill>
        </p:spPr>
        <p:txBody>
          <a:bodyPr lIns="180000" tIns="180000" rIns="18000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p:txBody>
          <a:bodyPr/>
          <a:lstStyle/>
          <a:p>
            <a:fld id="{19B51A1E-902D-48AF-9020-955120F399B6}" type="slidenum">
              <a:rPr lang="en-ZA" smtClean="0"/>
              <a:pPr/>
              <a:t>‹#›</a:t>
            </a:fld>
            <a:endParaRPr lang="en-ZA" dirty="0"/>
          </a:p>
        </p:txBody>
      </p:sp>
      <p:sp>
        <p:nvSpPr>
          <p:cNvPr id="9" name="Picture Placeholder 6">
            <a:extLst>
              <a:ext uri="{FF2B5EF4-FFF2-40B4-BE49-F238E27FC236}">
                <a16:creationId xmlns:a16="http://schemas.microsoft.com/office/drawing/2014/main" id="{492C2A1D-F7BD-46B6-BC01-15D365ACD50B}"/>
              </a:ext>
            </a:extLst>
          </p:cNvPr>
          <p:cNvSpPr>
            <a:spLocks noGrp="1"/>
          </p:cNvSpPr>
          <p:nvPr>
            <p:ph type="pic" sz="quarter" idx="14" hasCustomPrompt="1"/>
          </p:nvPr>
        </p:nvSpPr>
        <p:spPr>
          <a:xfrm>
            <a:off x="7560193" y="1344803"/>
            <a:ext cx="3737526" cy="3933645"/>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6" name="Title 5">
            <a:extLst>
              <a:ext uri="{FF2B5EF4-FFF2-40B4-BE49-F238E27FC236}">
                <a16:creationId xmlns:a16="http://schemas.microsoft.com/office/drawing/2014/main" id="{7F4F1543-153D-4F77-A4A9-C9BBA1C2052E}"/>
              </a:ext>
            </a:extLst>
          </p:cNvPr>
          <p:cNvSpPr>
            <a:spLocks noGrp="1"/>
          </p:cNvSpPr>
          <p:nvPr>
            <p:ph type="title"/>
          </p:nvPr>
        </p:nvSpPr>
        <p:spPr>
          <a:xfrm>
            <a:off x="432000" y="432000"/>
            <a:ext cx="9131100" cy="432000"/>
          </a:xfrm>
        </p:spPr>
        <p:txBody>
          <a:bodyPr/>
          <a:lstStyle/>
          <a:p>
            <a:r>
              <a:rPr lang="en-US"/>
              <a:t>Click to edit Master title style</a:t>
            </a:r>
            <a:endParaRPr lang="en-ZA" dirty="0"/>
          </a:p>
        </p:txBody>
      </p:sp>
      <p:sp>
        <p:nvSpPr>
          <p:cNvPr id="11" name="Subtitle 2">
            <a:extLst>
              <a:ext uri="{FF2B5EF4-FFF2-40B4-BE49-F238E27FC236}">
                <a16:creationId xmlns:a16="http://schemas.microsoft.com/office/drawing/2014/main" id="{9FAA210E-391A-499A-89D5-F222045FD1A4}"/>
              </a:ext>
            </a:extLst>
          </p:cNvPr>
          <p:cNvSpPr>
            <a:spLocks noGrp="1"/>
          </p:cNvSpPr>
          <p:nvPr>
            <p:ph type="body" sz="quarter" idx="32" hasCustomPrompt="1"/>
          </p:nvPr>
        </p:nvSpPr>
        <p:spPr>
          <a:xfrm>
            <a:off x="431800" y="1008000"/>
            <a:ext cx="68959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Tree>
    <p:extLst>
      <p:ext uri="{BB962C8B-B14F-4D97-AF65-F5344CB8AC3E}">
        <p14:creationId xmlns:p14="http://schemas.microsoft.com/office/powerpoint/2010/main" val="234719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1432296"/>
            <a:ext cx="4500000" cy="527076"/>
          </a:xfrm>
          <a:solidFill>
            <a:schemeClr val="tx1"/>
          </a:solidFill>
        </p:spPr>
        <p:txBody>
          <a:bodyPr lIns="180000" tIns="36000" anchor="ctr"/>
          <a:lstStyle>
            <a:lvl1pPr marL="0" indent="0">
              <a:buNone/>
              <a:defRPr sz="2400" b="1" spc="-15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023668"/>
            <a:ext cx="4500000"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5129800" y="1433105"/>
            <a:ext cx="4500000" cy="525283"/>
          </a:xfrm>
          <a:solidFill>
            <a:schemeClr val="tx1"/>
          </a:solidFill>
        </p:spPr>
        <p:txBody>
          <a:bodyPr lIns="180000" tIns="36000" anchor="ctr"/>
          <a:lstStyle>
            <a:lvl1pPr marL="0" indent="0">
              <a:buNone/>
              <a:defRPr sz="2400" b="1" spc="-150">
                <a:solidFill>
                  <a:schemeClr val="bg1"/>
                </a:solidFill>
                <a:latin typeface="+mj-lt"/>
              </a:defRPr>
            </a:lvl1pPr>
          </a:lstStyle>
          <a:p>
            <a:pPr lvl="0"/>
            <a:r>
              <a:rPr lang="en-US"/>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5129800" y="2020359"/>
            <a:ext cx="4500000" cy="4170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ZA" dirty="0"/>
              <a:t>Add a footer</a:t>
            </a:r>
          </a:p>
        </p:txBody>
      </p:sp>
      <p:sp>
        <p:nvSpPr>
          <p:cNvPr id="6" name="Slide Number Placehold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299200" y="432000"/>
            <a:ext cx="5472113" cy="5759250"/>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3875314" y="5096632"/>
            <a:ext cx="2028686" cy="1094618"/>
          </a:xfrm>
        </p:spPr>
        <p:txBody>
          <a:bodyPr anchor="b"/>
          <a:lstStyle>
            <a:lvl1pPr marL="0" indent="0" algn="r">
              <a:buNone/>
              <a:defRPr i="1">
                <a:solidFill>
                  <a:schemeClr val="tx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Enter your caption</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2" name="Slide Number Placeholder 1">
            <a:extLst>
              <a:ext uri="{FF2B5EF4-FFF2-40B4-BE49-F238E27FC236}">
                <a16:creationId xmlns:a16="http://schemas.microsoft.com/office/drawing/2014/main" id="{E25951D2-91DB-40E7-95D5-4B372602DEBB}"/>
              </a:ext>
            </a:extLst>
          </p:cNvPr>
          <p:cNvSpPr>
            <a:spLocks noGrp="1"/>
          </p:cNvSpPr>
          <p:nvPr>
            <p:ph type="sldNum" sz="quarter" idx="15"/>
          </p:nvPr>
        </p:nvSpPr>
        <p:spPr/>
        <p:txBody>
          <a:bodyPr/>
          <a:lstStyle/>
          <a:p>
            <a:fld id="{19B51A1E-902D-48AF-9020-955120F399B6}" type="slidenum">
              <a:rPr lang="en-ZA" smtClean="0"/>
              <a:pPr/>
              <a:t>‹#›</a:t>
            </a:fld>
            <a:endParaRPr lang="en-ZA" dirty="0"/>
          </a:p>
        </p:txBody>
      </p:sp>
      <p:sp>
        <p:nvSpPr>
          <p:cNvPr id="5" name="Title 4">
            <a:extLst>
              <a:ext uri="{FF2B5EF4-FFF2-40B4-BE49-F238E27FC236}">
                <a16:creationId xmlns:a16="http://schemas.microsoft.com/office/drawing/2014/main" id="{16EFF903-F1F3-440A-B12C-9FD51606B03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174360" y="2112793"/>
            <a:ext cx="6798250" cy="1674470"/>
          </a:xfrm>
        </p:spPr>
        <p:txBody>
          <a:bodyPr anchor="ctr"/>
          <a:lstStyle>
            <a:lvl1pPr algn="ctr">
              <a:lnSpc>
                <a:spcPct val="100000"/>
              </a:lnSpc>
              <a:defRPr sz="6000" b="1" cap="all" spc="-300" baseline="0">
                <a:solidFill>
                  <a:schemeClr val="tx1"/>
                </a:solidFill>
                <a:latin typeface="+mj-lt"/>
              </a:defRPr>
            </a:lvl1pPr>
          </a:lstStyle>
          <a:p>
            <a:r>
              <a:rPr lang="en-US" dirty="0"/>
              <a:t>Thank you</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0" name="Text Placeholder 5">
            <a:extLst>
              <a:ext uri="{FF2B5EF4-FFF2-40B4-BE49-F238E27FC236}">
                <a16:creationId xmlns:a16="http://schemas.microsoft.com/office/drawing/2014/main" id="{CA3EFDD3-A9D2-4EB6-BB2A-F6999D9F7EA6}"/>
              </a:ext>
            </a:extLst>
          </p:cNvPr>
          <p:cNvSpPr>
            <a:spLocks noGrp="1"/>
          </p:cNvSpPr>
          <p:nvPr>
            <p:ph type="body" sz="quarter" idx="15" hasCustomPrompt="1"/>
          </p:nvPr>
        </p:nvSpPr>
        <p:spPr>
          <a:xfrm>
            <a:off x="2174361" y="4035727"/>
            <a:ext cx="3329850" cy="382887"/>
          </a:xfrm>
        </p:spPr>
        <p:txBody>
          <a:bodyPr/>
          <a:lstStyle>
            <a:lvl1pPr marL="0" indent="0" algn="r">
              <a:buNone/>
              <a:defRPr sz="2400"/>
            </a:lvl1pPr>
            <a:lvl2pPr marL="266700" indent="0">
              <a:buNone/>
              <a:defRPr/>
            </a:lvl2pPr>
            <a:lvl3pPr marL="542925" indent="0">
              <a:buNone/>
              <a:defRPr/>
            </a:lvl3pPr>
            <a:lvl4pPr marL="809625" indent="0">
              <a:buNone/>
              <a:defRPr/>
            </a:lvl4pPr>
            <a:lvl5pPr marL="1076325" indent="0">
              <a:buNone/>
              <a:defRPr/>
            </a:lvl5pPr>
          </a:lstStyle>
          <a:p>
            <a:pPr lvl="0"/>
            <a:r>
              <a:rPr lang="en-US" dirty="0"/>
              <a:t>Full Name</a:t>
            </a:r>
            <a:endParaRPr lang="en-ZA" dirty="0"/>
          </a:p>
        </p:txBody>
      </p:sp>
      <p:sp>
        <p:nvSpPr>
          <p:cNvPr id="12" name="Text Placeholder 6">
            <a:extLst>
              <a:ext uri="{FF2B5EF4-FFF2-40B4-BE49-F238E27FC236}">
                <a16:creationId xmlns:a16="http://schemas.microsoft.com/office/drawing/2014/main" id="{261ED1F7-B623-43D9-9BDA-8808C5CFAFFB}"/>
              </a:ext>
            </a:extLst>
          </p:cNvPr>
          <p:cNvSpPr>
            <a:spLocks noGrp="1"/>
          </p:cNvSpPr>
          <p:nvPr>
            <p:ph type="body" sz="quarter" idx="16" hasCustomPrompt="1"/>
          </p:nvPr>
        </p:nvSpPr>
        <p:spPr>
          <a:xfrm>
            <a:off x="6062268" y="4150118"/>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dirty="0"/>
              <a:t>Phone Number</a:t>
            </a:r>
            <a:endParaRPr lang="en-ZA" dirty="0"/>
          </a:p>
        </p:txBody>
      </p:sp>
      <p:sp>
        <p:nvSpPr>
          <p:cNvPr id="13" name="Text Placeholder 7">
            <a:extLst>
              <a:ext uri="{FF2B5EF4-FFF2-40B4-BE49-F238E27FC236}">
                <a16:creationId xmlns:a16="http://schemas.microsoft.com/office/drawing/2014/main" id="{E27366FC-4115-4122-9CE2-5FA9D424AD51}"/>
              </a:ext>
            </a:extLst>
          </p:cNvPr>
          <p:cNvSpPr>
            <a:spLocks noGrp="1"/>
          </p:cNvSpPr>
          <p:nvPr>
            <p:ph type="body" sz="quarter" idx="17" hasCustomPrompt="1"/>
          </p:nvPr>
        </p:nvSpPr>
        <p:spPr>
          <a:xfrm>
            <a:off x="6062268" y="4540691"/>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dirty="0"/>
              <a:t>Email or Social Media Handle</a:t>
            </a:r>
            <a:endParaRPr lang="en-ZA" dirty="0"/>
          </a:p>
        </p:txBody>
      </p:sp>
      <p:sp>
        <p:nvSpPr>
          <p:cNvPr id="14" name="Text Placeholder 8">
            <a:extLst>
              <a:ext uri="{FF2B5EF4-FFF2-40B4-BE49-F238E27FC236}">
                <a16:creationId xmlns:a16="http://schemas.microsoft.com/office/drawing/2014/main" id="{DEB36829-2F8B-4E22-AB6D-4111D18AF847}"/>
              </a:ext>
            </a:extLst>
          </p:cNvPr>
          <p:cNvSpPr>
            <a:spLocks noGrp="1"/>
          </p:cNvSpPr>
          <p:nvPr>
            <p:ph type="body" sz="quarter" idx="18" hasCustomPrompt="1"/>
          </p:nvPr>
        </p:nvSpPr>
        <p:spPr>
          <a:xfrm>
            <a:off x="6062268" y="4931263"/>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dirty="0"/>
              <a:t>Company Website</a:t>
            </a:r>
            <a:endParaRPr lang="en-ZA" dirty="0"/>
          </a:p>
        </p:txBody>
      </p:sp>
    </p:spTree>
    <p:extLst>
      <p:ext uri="{BB962C8B-B14F-4D97-AF65-F5344CB8AC3E}">
        <p14:creationId xmlns:p14="http://schemas.microsoft.com/office/powerpoint/2010/main" val="3189010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solidFill>
              </a:defRPr>
            </a:lvl1pPr>
          </a:lstStyle>
          <a:p>
            <a:r>
              <a:rPr lang="en-ZA" dirty="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1" y="1008000"/>
            <a:ext cx="9198116"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90000"/>
                    <a:lumOff val="10000"/>
                  </a:schemeClr>
                </a:solidFill>
              </a:defRPr>
            </a:lvl1pPr>
            <a:lvl2pPr>
              <a:defRPr>
                <a:solidFill>
                  <a:schemeClr val="tx1">
                    <a:lumMod val="90000"/>
                    <a:lumOff val="10000"/>
                  </a:schemeClr>
                </a:solidFill>
              </a:defRPr>
            </a:lvl2pPr>
            <a:lvl3pPr>
              <a:defRPr>
                <a:solidFill>
                  <a:schemeClr val="tx1">
                    <a:lumMod val="90000"/>
                    <a:lumOff val="10000"/>
                  </a:schemeClr>
                </a:solidFill>
              </a:defRPr>
            </a:lvl3pPr>
            <a:lvl4pPr>
              <a:defRPr>
                <a:solidFill>
                  <a:schemeClr val="tx1">
                    <a:lumMod val="90000"/>
                    <a:lumOff val="10000"/>
                  </a:schemeClr>
                </a:solidFill>
              </a:defRPr>
            </a:lvl4pPr>
            <a:lvl5pPr>
              <a:defRPr>
                <a:solidFill>
                  <a:schemeClr val="tx1">
                    <a:lumMod val="90000"/>
                    <a:lumOff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ZA" dirty="0"/>
              <a:t>Add a footer</a:t>
            </a:r>
          </a:p>
        </p:txBody>
      </p:sp>
      <p:sp>
        <p:nvSpPr>
          <p:cNvPr id="5" name="Slide Number Placeholder 4">
            <a:extLst>
              <a:ext uri="{FF2B5EF4-FFF2-40B4-BE49-F238E27FC236}">
                <a16:creationId xmlns:a16="http://schemas.microsoft.com/office/drawing/2014/main" id="{3442953D-28FC-41B5-A1BB-BB3BA7CA40BE}"/>
              </a:ext>
            </a:extLst>
          </p:cNvPr>
          <p:cNvSpPr>
            <a:spLocks noGrp="1"/>
          </p:cNvSpPr>
          <p:nvPr>
            <p:ph type="sldNum" sz="quarter" idx="33"/>
          </p:nvPr>
        </p:nvSpPr>
        <p:spPr/>
        <p:txBody>
          <a:body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C8D0EF-1DB6-4ADC-8F31-5AE53BF5EAF4}"/>
              </a:ext>
            </a:extLst>
          </p:cNvPr>
          <p:cNvSpPr/>
          <p:nvPr userDrawn="1"/>
        </p:nvSpPr>
        <p:spPr>
          <a:xfrm>
            <a:off x="69274" y="66963"/>
            <a:ext cx="9911201" cy="67273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7" name="Rectangle 6">
            <a:extLst>
              <a:ext uri="{FF2B5EF4-FFF2-40B4-BE49-F238E27FC236}">
                <a16:creationId xmlns:a16="http://schemas.microsoft.com/office/drawing/2014/main" id="{62F208ED-79A0-4B2C-A5EE-9D27466BCA3F}"/>
              </a:ext>
            </a:extLst>
          </p:cNvPr>
          <p:cNvSpPr/>
          <p:nvPr userDrawn="1"/>
        </p:nvSpPr>
        <p:spPr>
          <a:xfrm>
            <a:off x="11407775" y="6356350"/>
            <a:ext cx="784225" cy="365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9198116" cy="432000"/>
          </a:xfrm>
          <a:prstGeom prst="rect">
            <a:avLst/>
          </a:prstGeom>
        </p:spPr>
        <p:txBody>
          <a:bodyPr vert="horz" lIns="0" tIns="0" rIns="0" bIns="0" rtlCol="0" anchor="ctr">
            <a:noAutofit/>
          </a:bodyPr>
          <a:lstStyle/>
          <a:p>
            <a:r>
              <a:rPr lang="en-US" dirty="0"/>
              <a:t>Click to edit page title</a:t>
            </a:r>
            <a:endParaRPr lang="en-ZA" dirty="0"/>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9198116" cy="467925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356350"/>
            <a:ext cx="4114800" cy="365125"/>
          </a:xfrm>
          <a:prstGeom prst="rect">
            <a:avLst/>
          </a:prstGeom>
        </p:spPr>
        <p:txBody>
          <a:bodyPr vert="horz" lIns="0" tIns="0" rIns="0" bIns="0" rtlCol="0" anchor="ctr"/>
          <a:lstStyle>
            <a:lvl1pPr algn="l">
              <a:defRPr sz="1200" i="1">
                <a:solidFill>
                  <a:schemeClr val="tx1">
                    <a:lumMod val="75000"/>
                    <a:lumOff val="25000"/>
                  </a:schemeClr>
                </a:solidFill>
                <a:latin typeface="Times New Roman" panose="02020603050405020304" pitchFamily="18" charset="0"/>
                <a:cs typeface="Times New Roman" panose="02020603050405020304" pitchFamily="18" charset="0"/>
              </a:defRPr>
            </a:lvl1pPr>
          </a:lstStyle>
          <a:p>
            <a:r>
              <a:rPr lang="en-ZA"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447502" y="6401750"/>
            <a:ext cx="278418" cy="274324"/>
          </a:xfrm>
          <a:prstGeom prst="rect">
            <a:avLst/>
          </a:prstGeom>
        </p:spPr>
        <p:txBody>
          <a:bodyPr vert="horz" lIns="0" tIns="0" rIns="0" bIns="0" rtlCol="0" anchor="ctr"/>
          <a:lstStyle>
            <a:lvl1pPr algn="ctr">
              <a:defRPr sz="1200" i="1">
                <a:solidFill>
                  <a:schemeClr val="bg1"/>
                </a:solidFill>
              </a:defRPr>
            </a:lvl1pPr>
          </a:lstStyle>
          <a:p>
            <a:fld id="{19B51A1E-902D-48AF-9020-955120F399B6}" type="slidenum">
              <a:rPr lang="en-ZA" smtClean="0"/>
              <a:pPr/>
              <a:t>‹#›</a:t>
            </a:fld>
            <a:endParaRPr lang="en-ZA" dirty="0"/>
          </a:p>
        </p:txBody>
      </p:sp>
      <p:sp>
        <p:nvSpPr>
          <p:cNvPr id="8" name="Rectangle 7">
            <a:extLst>
              <a:ext uri="{FF2B5EF4-FFF2-40B4-BE49-F238E27FC236}">
                <a16:creationId xmlns:a16="http://schemas.microsoft.com/office/drawing/2014/main" id="{6B322F68-670D-45A0-A54F-7E70BCEAED3F}"/>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0" name="Rectangle 9">
            <a:extLst>
              <a:ext uri="{FF2B5EF4-FFF2-40B4-BE49-F238E27FC236}">
                <a16:creationId xmlns:a16="http://schemas.microsoft.com/office/drawing/2014/main" id="{E69B5F15-353A-4344-8D61-F4E25AA9FB6C}"/>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2FA0C0AA-FCE8-4A7F-928A-54C96BBA9053}"/>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5" r:id="rId5"/>
    <p:sldLayoutId id="2147483659" r:id="rId6"/>
    <p:sldLayoutId id="2147483660" r:id="rId7"/>
    <p:sldLayoutId id="2147483664" r:id="rId8"/>
    <p:sldLayoutId id="2147483650" r:id="rId9"/>
    <p:sldLayoutId id="2147483652" r:id="rId10"/>
    <p:sldLayoutId id="2147483656" r:id="rId11"/>
    <p:sldLayoutId id="2147483657" r:id="rId12"/>
    <p:sldLayoutId id="2147483654" r:id="rId13"/>
    <p:sldLayoutId id="2147483655" r:id="rId14"/>
  </p:sldLayoutIdLst>
  <p:hf hdr="0" ftr="0" dt="0"/>
  <p:txStyles>
    <p:titleStyle>
      <a:lvl1pPr algn="l" defTabSz="914400" rtl="0" eaLnBrk="1" latinLnBrk="0" hangingPunct="1">
        <a:lnSpc>
          <a:spcPct val="90000"/>
        </a:lnSpc>
        <a:spcBef>
          <a:spcPct val="0"/>
        </a:spcBef>
        <a:buNone/>
        <a:defRPr sz="3200" b="1" kern="1200" cap="all" spc="-150" baseline="0">
          <a:solidFill>
            <a:schemeClr val="tx1"/>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fs.fed.us/spf/coop/programs/loa/tax.shtml" TargetMode="External"/><Relationship Id="rId2" Type="http://schemas.openxmlformats.org/officeDocument/2006/relationships/hyperlink" Target="https://www.srs.fs.usda.gov/pubs/42921" TargetMode="External"/><Relationship Id="rId1" Type="http://schemas.openxmlformats.org/officeDocument/2006/relationships/slideLayout" Target="../slideLayouts/slideLayout9.xml"/><Relationship Id="rId6" Type="http://schemas.openxmlformats.org/officeDocument/2006/relationships/hyperlink" Target="https://www.irs.gov/forms-pubs/form-t-timber-forest-activities-schedule" TargetMode="External"/><Relationship Id="rId5" Type="http://schemas.openxmlformats.org/officeDocument/2006/relationships/hyperlink" Target="https://www.law.cornell.edu/uscode/text/26/631" TargetMode="External"/><Relationship Id="rId4" Type="http://schemas.openxmlformats.org/officeDocument/2006/relationships/hyperlink" Target="https://timbertax.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8.xml"/><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hyperlink" Target="https://www.srs.fs.usda.gov/pubs/42921"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ood piece cut through the middle">
            <a:extLst>
              <a:ext uri="{FF2B5EF4-FFF2-40B4-BE49-F238E27FC236}">
                <a16:creationId xmlns:a16="http://schemas.microsoft.com/office/drawing/2014/main" id="{C0BA96B3-F713-41B0-A2E3-15E9039E4743}"/>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9980476" y="0"/>
            <a:ext cx="2211524" cy="6858000"/>
          </a:xfrm>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en-ZA" dirty="0"/>
              <a:t>Tax Issues Facing Christmas Tree Growers</a:t>
            </a:r>
          </a:p>
        </p:txBody>
      </p:sp>
      <p:sp>
        <p:nvSpPr>
          <p:cNvPr id="8" name="Subtitle 3"/>
          <p:cNvSpPr>
            <a:spLocks noGrp="1"/>
          </p:cNvSpPr>
          <p:nvPr>
            <p:ph type="subTitle" idx="1"/>
          </p:nvPr>
        </p:nvSpPr>
        <p:spPr>
          <a:xfrm>
            <a:off x="7311904" y="4650539"/>
            <a:ext cx="3787356" cy="1192038"/>
          </a:xfrm>
        </p:spPr>
        <p:txBody>
          <a:bodyPr/>
          <a:lstStyle/>
          <a:p>
            <a:r>
              <a:rPr lang="en-US" dirty="0"/>
              <a:t>July 27, 2018</a:t>
            </a:r>
          </a:p>
          <a:p>
            <a:r>
              <a:rPr lang="en-US" dirty="0"/>
              <a:t>MCTA/Mid-America Summer Meeting</a:t>
            </a:r>
          </a:p>
        </p:txBody>
      </p:sp>
    </p:spTree>
    <p:extLst>
      <p:ext uri="{BB962C8B-B14F-4D97-AF65-F5344CB8AC3E}">
        <p14:creationId xmlns:p14="http://schemas.microsoft.com/office/powerpoint/2010/main" val="3899961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Main Benefits for Growers</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sz="3200" dirty="0"/>
              <a:t>Lower Tax Rates</a:t>
            </a:r>
          </a:p>
          <a:p>
            <a:r>
              <a:rPr lang="en-US" sz="3200" dirty="0"/>
              <a:t>100% Bonus Depreciation</a:t>
            </a:r>
          </a:p>
          <a:p>
            <a:r>
              <a:rPr lang="en-US" sz="3200" dirty="0"/>
              <a:t>Business Income Deduction</a:t>
            </a:r>
          </a:p>
        </p:txBody>
      </p:sp>
      <p:sp>
        <p:nvSpPr>
          <p:cNvPr id="5" name="Slide Number Placeholder 4"/>
          <p:cNvSpPr>
            <a:spLocks noGrp="1"/>
          </p:cNvSpPr>
          <p:nvPr>
            <p:ph type="sldNum" sz="quarter" idx="33"/>
          </p:nvPr>
        </p:nvSpPr>
        <p:spPr/>
        <p:txBody>
          <a:bodyPr/>
          <a:lstStyle/>
          <a:p>
            <a:fld id="{19B51A1E-902D-48AF-9020-955120F399B6}" type="slidenum">
              <a:rPr lang="en-ZA" smtClean="0"/>
              <a:pPr/>
              <a:t>10</a:t>
            </a:fld>
            <a:endParaRPr lang="en-ZA" dirty="0"/>
          </a:p>
        </p:txBody>
      </p:sp>
    </p:spTree>
    <p:extLst>
      <p:ext uri="{BB962C8B-B14F-4D97-AF65-F5344CB8AC3E}">
        <p14:creationId xmlns:p14="http://schemas.microsoft.com/office/powerpoint/2010/main" val="2743169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Lower Tax Rates</a:t>
            </a:r>
          </a:p>
        </p:txBody>
      </p:sp>
      <p:sp>
        <p:nvSpPr>
          <p:cNvPr id="3" name="Text Placeholder 2"/>
          <p:cNvSpPr>
            <a:spLocks noGrp="1"/>
          </p:cNvSpPr>
          <p:nvPr>
            <p:ph type="body" sz="quarter" idx="32"/>
          </p:nvPr>
        </p:nvSpPr>
        <p:spPr/>
        <p:txBody>
          <a:bodyPr/>
          <a:lstStyle/>
          <a:p>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43541489"/>
              </p:ext>
            </p:extLst>
          </p:nvPr>
        </p:nvGraphicFramePr>
        <p:xfrm>
          <a:off x="431800" y="1511300"/>
          <a:ext cx="9197976" cy="3337560"/>
        </p:xfrm>
        <a:graphic>
          <a:graphicData uri="http://schemas.openxmlformats.org/drawingml/2006/table">
            <a:tbl>
              <a:tblPr firstRow="1" bandRow="1">
                <a:tableStyleId>{073A0DAA-6AF3-43AB-8588-CEC1D06C72B9}</a:tableStyleId>
              </a:tblPr>
              <a:tblGrid>
                <a:gridCol w="2299494">
                  <a:extLst>
                    <a:ext uri="{9D8B030D-6E8A-4147-A177-3AD203B41FA5}">
                      <a16:colId xmlns:a16="http://schemas.microsoft.com/office/drawing/2014/main" val="20000"/>
                    </a:ext>
                  </a:extLst>
                </a:gridCol>
                <a:gridCol w="2299494">
                  <a:extLst>
                    <a:ext uri="{9D8B030D-6E8A-4147-A177-3AD203B41FA5}">
                      <a16:colId xmlns:a16="http://schemas.microsoft.com/office/drawing/2014/main" val="20001"/>
                    </a:ext>
                  </a:extLst>
                </a:gridCol>
                <a:gridCol w="2299494">
                  <a:extLst>
                    <a:ext uri="{9D8B030D-6E8A-4147-A177-3AD203B41FA5}">
                      <a16:colId xmlns:a16="http://schemas.microsoft.com/office/drawing/2014/main" val="20002"/>
                    </a:ext>
                  </a:extLst>
                </a:gridCol>
                <a:gridCol w="2299494">
                  <a:extLst>
                    <a:ext uri="{9D8B030D-6E8A-4147-A177-3AD203B41FA5}">
                      <a16:colId xmlns:a16="http://schemas.microsoft.com/office/drawing/2014/main" val="20003"/>
                    </a:ext>
                  </a:extLst>
                </a:gridCol>
              </a:tblGrid>
              <a:tr h="370840">
                <a:tc gridSpan="4">
                  <a:txBody>
                    <a:bodyPr/>
                    <a:lstStyle/>
                    <a:p>
                      <a:pPr algn="ctr"/>
                      <a:r>
                        <a:rPr lang="en-US" dirty="0"/>
                        <a:t>Married Filing Jointly</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gridSpan="2">
                  <a:txBody>
                    <a:bodyPr/>
                    <a:lstStyle/>
                    <a:p>
                      <a:pPr algn="ctr"/>
                      <a:r>
                        <a:rPr lang="en-US" b="1" dirty="0"/>
                        <a:t>2017 Tax Rates</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en-US" dirty="0"/>
                    </a:p>
                  </a:txBody>
                  <a:tcPr/>
                </a:tc>
                <a:tc gridSpan="2">
                  <a:txBody>
                    <a:bodyPr/>
                    <a:lstStyle/>
                    <a:p>
                      <a:pPr algn="ctr"/>
                      <a:r>
                        <a:rPr lang="en-US" b="1" dirty="0"/>
                        <a:t>2018 Tax Rates</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10%</a:t>
                      </a:r>
                    </a:p>
                  </a:txBody>
                  <a:tcPr>
                    <a:lnT w="12700" cap="flat" cmpd="sng" algn="ctr">
                      <a:solidFill>
                        <a:schemeClr val="tx1"/>
                      </a:solidFill>
                      <a:prstDash val="solid"/>
                      <a:round/>
                      <a:headEnd type="none" w="med" len="med"/>
                      <a:tailEnd type="none" w="med" len="med"/>
                    </a:lnT>
                  </a:tcPr>
                </a:tc>
                <a:tc>
                  <a:txBody>
                    <a:bodyPr/>
                    <a:lstStyle/>
                    <a:p>
                      <a:pPr algn="ctr"/>
                      <a:r>
                        <a:rPr lang="en-US" dirty="0"/>
                        <a:t>$0 - $18,650</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dirty="0"/>
                        <a:t>10%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dirty="0"/>
                        <a:t>$0 - $19,050</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370840">
                <a:tc>
                  <a:txBody>
                    <a:bodyPr/>
                    <a:lstStyle/>
                    <a:p>
                      <a:pPr algn="ctr"/>
                      <a:r>
                        <a:rPr lang="en-US" dirty="0"/>
                        <a:t>15%</a:t>
                      </a:r>
                    </a:p>
                  </a:txBody>
                  <a:tcPr/>
                </a:tc>
                <a:tc>
                  <a:txBody>
                    <a:bodyPr/>
                    <a:lstStyle/>
                    <a:p>
                      <a:pPr algn="ctr"/>
                      <a:r>
                        <a:rPr lang="en-US" dirty="0"/>
                        <a:t>$18,651 - $75,900</a:t>
                      </a:r>
                    </a:p>
                  </a:txBody>
                  <a:tcPr>
                    <a:lnR w="12700" cap="flat" cmpd="sng" algn="ctr">
                      <a:solidFill>
                        <a:schemeClr val="tx1"/>
                      </a:solidFill>
                      <a:prstDash val="solid"/>
                      <a:round/>
                      <a:headEnd type="none" w="med" len="med"/>
                      <a:tailEnd type="none" w="med" len="med"/>
                    </a:lnR>
                  </a:tcPr>
                </a:tc>
                <a:tc>
                  <a:txBody>
                    <a:bodyPr/>
                    <a:lstStyle/>
                    <a:p>
                      <a:pPr algn="ctr"/>
                      <a:r>
                        <a:rPr lang="en-US" dirty="0"/>
                        <a:t>12%</a:t>
                      </a:r>
                    </a:p>
                  </a:txBody>
                  <a:tcPr>
                    <a:lnL w="12700" cap="flat" cmpd="sng" algn="ctr">
                      <a:solidFill>
                        <a:schemeClr val="tx1"/>
                      </a:solidFill>
                      <a:prstDash val="solid"/>
                      <a:round/>
                      <a:headEnd type="none" w="med" len="med"/>
                      <a:tailEnd type="none" w="med" len="med"/>
                    </a:lnL>
                  </a:tcPr>
                </a:tc>
                <a:tc>
                  <a:txBody>
                    <a:bodyPr/>
                    <a:lstStyle/>
                    <a:p>
                      <a:pPr algn="ctr"/>
                      <a:r>
                        <a:rPr lang="en-US" dirty="0"/>
                        <a:t>$19,051 - $77,400</a:t>
                      </a:r>
                    </a:p>
                  </a:txBody>
                  <a:tcPr/>
                </a:tc>
                <a:extLst>
                  <a:ext uri="{0D108BD9-81ED-4DB2-BD59-A6C34878D82A}">
                    <a16:rowId xmlns:a16="http://schemas.microsoft.com/office/drawing/2014/main" val="10003"/>
                  </a:ext>
                </a:extLst>
              </a:tr>
              <a:tr h="370840">
                <a:tc>
                  <a:txBody>
                    <a:bodyPr/>
                    <a:lstStyle/>
                    <a:p>
                      <a:pPr algn="ctr"/>
                      <a:r>
                        <a:rPr lang="en-US" dirty="0"/>
                        <a:t>25%</a:t>
                      </a:r>
                    </a:p>
                  </a:txBody>
                  <a:tcPr/>
                </a:tc>
                <a:tc>
                  <a:txBody>
                    <a:bodyPr/>
                    <a:lstStyle/>
                    <a:p>
                      <a:pPr algn="ctr"/>
                      <a:r>
                        <a:rPr lang="en-US" dirty="0"/>
                        <a:t>$75,901 - $153,100</a:t>
                      </a:r>
                    </a:p>
                  </a:txBody>
                  <a:tcPr>
                    <a:lnR w="12700" cap="flat" cmpd="sng" algn="ctr">
                      <a:solidFill>
                        <a:schemeClr val="tx1"/>
                      </a:solidFill>
                      <a:prstDash val="solid"/>
                      <a:round/>
                      <a:headEnd type="none" w="med" len="med"/>
                      <a:tailEnd type="none" w="med" len="med"/>
                    </a:lnR>
                  </a:tcPr>
                </a:tc>
                <a:tc>
                  <a:txBody>
                    <a:bodyPr/>
                    <a:lstStyle/>
                    <a:p>
                      <a:pPr algn="ctr"/>
                      <a:r>
                        <a:rPr lang="en-US" dirty="0"/>
                        <a:t>22%</a:t>
                      </a:r>
                    </a:p>
                  </a:txBody>
                  <a:tcPr>
                    <a:lnL w="12700" cap="flat" cmpd="sng" algn="ctr">
                      <a:solidFill>
                        <a:schemeClr val="tx1"/>
                      </a:solidFill>
                      <a:prstDash val="solid"/>
                      <a:round/>
                      <a:headEnd type="none" w="med" len="med"/>
                      <a:tailEnd type="none" w="med" len="med"/>
                    </a:lnL>
                  </a:tcPr>
                </a:tc>
                <a:tc>
                  <a:txBody>
                    <a:bodyPr/>
                    <a:lstStyle/>
                    <a:p>
                      <a:pPr algn="ctr"/>
                      <a:r>
                        <a:rPr lang="en-US" dirty="0"/>
                        <a:t>$77,401 - $165,000</a:t>
                      </a:r>
                    </a:p>
                  </a:txBody>
                  <a:tcPr/>
                </a:tc>
                <a:extLst>
                  <a:ext uri="{0D108BD9-81ED-4DB2-BD59-A6C34878D82A}">
                    <a16:rowId xmlns:a16="http://schemas.microsoft.com/office/drawing/2014/main" val="10004"/>
                  </a:ext>
                </a:extLst>
              </a:tr>
              <a:tr h="370840">
                <a:tc>
                  <a:txBody>
                    <a:bodyPr/>
                    <a:lstStyle/>
                    <a:p>
                      <a:pPr algn="ctr"/>
                      <a:r>
                        <a:rPr lang="en-US" dirty="0"/>
                        <a:t>28%</a:t>
                      </a:r>
                    </a:p>
                  </a:txBody>
                  <a:tcPr/>
                </a:tc>
                <a:tc>
                  <a:txBody>
                    <a:bodyPr/>
                    <a:lstStyle/>
                    <a:p>
                      <a:pPr algn="ctr"/>
                      <a:r>
                        <a:rPr lang="en-US" dirty="0"/>
                        <a:t>$153,101 - $233,350</a:t>
                      </a:r>
                    </a:p>
                  </a:txBody>
                  <a:tcPr>
                    <a:lnR w="12700" cap="flat" cmpd="sng" algn="ctr">
                      <a:solidFill>
                        <a:schemeClr val="tx1"/>
                      </a:solidFill>
                      <a:prstDash val="solid"/>
                      <a:round/>
                      <a:headEnd type="none" w="med" len="med"/>
                      <a:tailEnd type="none" w="med" len="med"/>
                    </a:lnR>
                  </a:tcPr>
                </a:tc>
                <a:tc>
                  <a:txBody>
                    <a:bodyPr/>
                    <a:lstStyle/>
                    <a:p>
                      <a:pPr algn="ctr"/>
                      <a:r>
                        <a:rPr lang="en-US" dirty="0"/>
                        <a:t>24%</a:t>
                      </a:r>
                    </a:p>
                  </a:txBody>
                  <a:tcPr>
                    <a:lnL w="12700" cap="flat" cmpd="sng" algn="ctr">
                      <a:solidFill>
                        <a:schemeClr val="tx1"/>
                      </a:solidFill>
                      <a:prstDash val="solid"/>
                      <a:round/>
                      <a:headEnd type="none" w="med" len="med"/>
                      <a:tailEnd type="none" w="med" len="med"/>
                    </a:lnL>
                  </a:tcPr>
                </a:tc>
                <a:tc>
                  <a:txBody>
                    <a:bodyPr/>
                    <a:lstStyle/>
                    <a:p>
                      <a:pPr algn="ctr"/>
                      <a:r>
                        <a:rPr lang="en-US" dirty="0"/>
                        <a:t>$165,001 - $315,000</a:t>
                      </a:r>
                    </a:p>
                  </a:txBody>
                  <a:tcPr/>
                </a:tc>
                <a:extLst>
                  <a:ext uri="{0D108BD9-81ED-4DB2-BD59-A6C34878D82A}">
                    <a16:rowId xmlns:a16="http://schemas.microsoft.com/office/drawing/2014/main" val="10005"/>
                  </a:ext>
                </a:extLst>
              </a:tr>
              <a:tr h="370840">
                <a:tc>
                  <a:txBody>
                    <a:bodyPr/>
                    <a:lstStyle/>
                    <a:p>
                      <a:pPr algn="ctr"/>
                      <a:r>
                        <a:rPr lang="en-US" dirty="0"/>
                        <a:t>33%</a:t>
                      </a:r>
                    </a:p>
                  </a:txBody>
                  <a:tcPr/>
                </a:tc>
                <a:tc>
                  <a:txBody>
                    <a:bodyPr/>
                    <a:lstStyle/>
                    <a:p>
                      <a:pPr algn="ctr"/>
                      <a:r>
                        <a:rPr lang="en-US" dirty="0"/>
                        <a:t>$233,351 - $416,700</a:t>
                      </a:r>
                    </a:p>
                  </a:txBody>
                  <a:tcPr>
                    <a:lnR w="12700" cap="flat" cmpd="sng" algn="ctr">
                      <a:solidFill>
                        <a:schemeClr val="tx1"/>
                      </a:solidFill>
                      <a:prstDash val="solid"/>
                      <a:round/>
                      <a:headEnd type="none" w="med" len="med"/>
                      <a:tailEnd type="none" w="med" len="med"/>
                    </a:lnR>
                  </a:tcPr>
                </a:tc>
                <a:tc>
                  <a:txBody>
                    <a:bodyPr/>
                    <a:lstStyle/>
                    <a:p>
                      <a:pPr algn="ctr"/>
                      <a:r>
                        <a:rPr lang="en-US" dirty="0"/>
                        <a:t>32%</a:t>
                      </a:r>
                    </a:p>
                  </a:txBody>
                  <a:tcPr>
                    <a:lnL w="12700" cap="flat" cmpd="sng" algn="ctr">
                      <a:solidFill>
                        <a:schemeClr val="tx1"/>
                      </a:solidFill>
                      <a:prstDash val="solid"/>
                      <a:round/>
                      <a:headEnd type="none" w="med" len="med"/>
                      <a:tailEnd type="none" w="med" len="med"/>
                    </a:lnL>
                  </a:tcPr>
                </a:tc>
                <a:tc>
                  <a:txBody>
                    <a:bodyPr/>
                    <a:lstStyle/>
                    <a:p>
                      <a:pPr algn="ctr"/>
                      <a:r>
                        <a:rPr lang="en-US" dirty="0"/>
                        <a:t>$315,001 - $400,000</a:t>
                      </a:r>
                    </a:p>
                  </a:txBody>
                  <a:tcPr/>
                </a:tc>
                <a:extLst>
                  <a:ext uri="{0D108BD9-81ED-4DB2-BD59-A6C34878D82A}">
                    <a16:rowId xmlns:a16="http://schemas.microsoft.com/office/drawing/2014/main" val="10006"/>
                  </a:ext>
                </a:extLst>
              </a:tr>
              <a:tr h="370840">
                <a:tc>
                  <a:txBody>
                    <a:bodyPr/>
                    <a:lstStyle/>
                    <a:p>
                      <a:pPr algn="ctr"/>
                      <a:r>
                        <a:rPr lang="en-US" dirty="0"/>
                        <a:t>35%</a:t>
                      </a:r>
                    </a:p>
                  </a:txBody>
                  <a:tcPr/>
                </a:tc>
                <a:tc>
                  <a:txBody>
                    <a:bodyPr/>
                    <a:lstStyle/>
                    <a:p>
                      <a:pPr algn="ctr"/>
                      <a:r>
                        <a:rPr lang="en-US" dirty="0"/>
                        <a:t>$416,701 - $470,700</a:t>
                      </a:r>
                    </a:p>
                  </a:txBody>
                  <a:tcPr>
                    <a:lnR w="12700" cap="flat" cmpd="sng" algn="ctr">
                      <a:solidFill>
                        <a:schemeClr val="tx1"/>
                      </a:solidFill>
                      <a:prstDash val="solid"/>
                      <a:round/>
                      <a:headEnd type="none" w="med" len="med"/>
                      <a:tailEnd type="none" w="med" len="med"/>
                    </a:lnR>
                  </a:tcPr>
                </a:tc>
                <a:tc>
                  <a:txBody>
                    <a:bodyPr/>
                    <a:lstStyle/>
                    <a:p>
                      <a:pPr algn="ctr"/>
                      <a:r>
                        <a:rPr lang="en-US" dirty="0"/>
                        <a:t>35%</a:t>
                      </a:r>
                    </a:p>
                  </a:txBody>
                  <a:tcPr>
                    <a:lnL w="12700" cap="flat" cmpd="sng" algn="ctr">
                      <a:solidFill>
                        <a:schemeClr val="tx1"/>
                      </a:solidFill>
                      <a:prstDash val="solid"/>
                      <a:round/>
                      <a:headEnd type="none" w="med" len="med"/>
                      <a:tailEnd type="none" w="med" len="med"/>
                    </a:lnL>
                  </a:tcPr>
                </a:tc>
                <a:tc>
                  <a:txBody>
                    <a:bodyPr/>
                    <a:lstStyle/>
                    <a:p>
                      <a:pPr algn="ctr"/>
                      <a:r>
                        <a:rPr lang="en-US" dirty="0"/>
                        <a:t>$400,001 - $600,000</a:t>
                      </a:r>
                    </a:p>
                  </a:txBody>
                  <a:tcPr/>
                </a:tc>
                <a:extLst>
                  <a:ext uri="{0D108BD9-81ED-4DB2-BD59-A6C34878D82A}">
                    <a16:rowId xmlns:a16="http://schemas.microsoft.com/office/drawing/2014/main" val="10007"/>
                  </a:ext>
                </a:extLst>
              </a:tr>
              <a:tr h="370840">
                <a:tc>
                  <a:txBody>
                    <a:bodyPr/>
                    <a:lstStyle/>
                    <a:p>
                      <a:pPr algn="ctr"/>
                      <a:r>
                        <a:rPr lang="en-US" dirty="0"/>
                        <a:t>39.6%</a:t>
                      </a:r>
                    </a:p>
                  </a:txBody>
                  <a:tcPr/>
                </a:tc>
                <a:tc>
                  <a:txBody>
                    <a:bodyPr/>
                    <a:lstStyle/>
                    <a:p>
                      <a:pPr algn="ctr"/>
                      <a:r>
                        <a:rPr lang="en-US" dirty="0"/>
                        <a:t>$470,701+</a:t>
                      </a:r>
                    </a:p>
                  </a:txBody>
                  <a:tcPr>
                    <a:lnR w="12700" cap="flat" cmpd="sng" algn="ctr">
                      <a:solidFill>
                        <a:schemeClr val="tx1"/>
                      </a:solidFill>
                      <a:prstDash val="solid"/>
                      <a:round/>
                      <a:headEnd type="none" w="med" len="med"/>
                      <a:tailEnd type="none" w="med" len="med"/>
                    </a:lnR>
                  </a:tcPr>
                </a:tc>
                <a:tc>
                  <a:txBody>
                    <a:bodyPr/>
                    <a:lstStyle/>
                    <a:p>
                      <a:pPr algn="ctr"/>
                      <a:r>
                        <a:rPr lang="en-US" dirty="0"/>
                        <a:t>37%</a:t>
                      </a:r>
                    </a:p>
                  </a:txBody>
                  <a:tcPr>
                    <a:lnL w="12700" cap="flat" cmpd="sng" algn="ctr">
                      <a:solidFill>
                        <a:schemeClr val="tx1"/>
                      </a:solidFill>
                      <a:prstDash val="solid"/>
                      <a:round/>
                      <a:headEnd type="none" w="med" len="med"/>
                      <a:tailEnd type="none" w="med" len="med"/>
                    </a:lnL>
                  </a:tcPr>
                </a:tc>
                <a:tc>
                  <a:txBody>
                    <a:bodyPr/>
                    <a:lstStyle/>
                    <a:p>
                      <a:pPr algn="ctr"/>
                      <a:r>
                        <a:rPr lang="en-US" dirty="0"/>
                        <a:t>$600,001+</a:t>
                      </a:r>
                    </a:p>
                  </a:txBody>
                  <a:tcPr/>
                </a:tc>
                <a:extLst>
                  <a:ext uri="{0D108BD9-81ED-4DB2-BD59-A6C34878D82A}">
                    <a16:rowId xmlns:a16="http://schemas.microsoft.com/office/drawing/2014/main" val="10008"/>
                  </a:ext>
                </a:extLst>
              </a:tr>
            </a:tbl>
          </a:graphicData>
        </a:graphic>
      </p:graphicFrame>
      <p:sp>
        <p:nvSpPr>
          <p:cNvPr id="5" name="Slide Number Placeholder 4"/>
          <p:cNvSpPr>
            <a:spLocks noGrp="1"/>
          </p:cNvSpPr>
          <p:nvPr>
            <p:ph type="sldNum" sz="quarter" idx="33"/>
          </p:nvPr>
        </p:nvSpPr>
        <p:spPr/>
        <p:txBody>
          <a:bodyPr/>
          <a:lstStyle/>
          <a:p>
            <a:fld id="{19B51A1E-902D-48AF-9020-955120F399B6}" type="slidenum">
              <a:rPr lang="en-ZA" smtClean="0"/>
              <a:pPr/>
              <a:t>11</a:t>
            </a:fld>
            <a:endParaRPr lang="en-ZA" dirty="0"/>
          </a:p>
        </p:txBody>
      </p:sp>
    </p:spTree>
    <p:extLst>
      <p:ext uri="{BB962C8B-B14F-4D97-AF65-F5344CB8AC3E}">
        <p14:creationId xmlns:p14="http://schemas.microsoft.com/office/powerpoint/2010/main" val="1832587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100% Bonus Depreciation</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sz="2400" dirty="0"/>
              <a:t>Can immediately expense (write-off) 100% of the cost of qualified property placed in service between September 27, 2017 and December 31, 2022</a:t>
            </a:r>
          </a:p>
          <a:p>
            <a:r>
              <a:rPr lang="en-US" sz="2400" dirty="0"/>
              <a:t>Can be used or new equipment (as long it’s new to you)</a:t>
            </a:r>
          </a:p>
          <a:p>
            <a:r>
              <a:rPr lang="en-US" sz="2400" dirty="0"/>
              <a:t>Cannot have been acquired from a related party</a:t>
            </a:r>
          </a:p>
          <a:p>
            <a:r>
              <a:rPr lang="en-US" sz="2400" dirty="0"/>
              <a:t>No net income limitation like Section 179 expense </a:t>
            </a:r>
          </a:p>
          <a:p>
            <a:pPr lvl="1"/>
            <a:r>
              <a:rPr lang="en-US" sz="2000" dirty="0"/>
              <a:t>100% bonus depreciation can still be claimed if tree growing operation shows net loss for the year</a:t>
            </a:r>
          </a:p>
          <a:p>
            <a:r>
              <a:rPr lang="en-US" sz="2400" dirty="0"/>
              <a:t>Main Benefits</a:t>
            </a:r>
          </a:p>
          <a:p>
            <a:pPr lvl="1"/>
            <a:r>
              <a:rPr lang="en-US" sz="2000" dirty="0"/>
              <a:t>Recoup the cost of an asset in one year rather than having to depreciate over multiple years – time value of money</a:t>
            </a:r>
          </a:p>
          <a:p>
            <a:pPr lvl="1"/>
            <a:r>
              <a:rPr lang="en-US" sz="2000" dirty="0"/>
              <a:t>Simplifies recordkeeping - no calculation of depreciation necessary</a:t>
            </a:r>
          </a:p>
        </p:txBody>
      </p:sp>
      <p:sp>
        <p:nvSpPr>
          <p:cNvPr id="5" name="Slide Number Placeholder 4"/>
          <p:cNvSpPr>
            <a:spLocks noGrp="1"/>
          </p:cNvSpPr>
          <p:nvPr>
            <p:ph type="sldNum" sz="quarter" idx="33"/>
          </p:nvPr>
        </p:nvSpPr>
        <p:spPr/>
        <p:txBody>
          <a:bodyPr/>
          <a:lstStyle/>
          <a:p>
            <a:fld id="{19B51A1E-902D-48AF-9020-955120F399B6}" type="slidenum">
              <a:rPr lang="en-ZA" smtClean="0"/>
              <a:pPr/>
              <a:t>12</a:t>
            </a:fld>
            <a:endParaRPr lang="en-ZA" dirty="0"/>
          </a:p>
        </p:txBody>
      </p:sp>
    </p:spTree>
    <p:extLst>
      <p:ext uri="{BB962C8B-B14F-4D97-AF65-F5344CB8AC3E}">
        <p14:creationId xmlns:p14="http://schemas.microsoft.com/office/powerpoint/2010/main" val="1248741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Income Deduction</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sz="2000" dirty="0"/>
              <a:t>Deduction up to 20% of your Qualified Business Income</a:t>
            </a:r>
          </a:p>
          <a:p>
            <a:pPr lvl="1"/>
            <a:r>
              <a:rPr lang="en-US" sz="1800" dirty="0"/>
              <a:t>Qualified Business Income is approximately equal to your net income from the Christmas tree farm</a:t>
            </a:r>
          </a:p>
          <a:p>
            <a:pPr lvl="1"/>
            <a:r>
              <a:rPr lang="en-US" sz="1800" dirty="0"/>
              <a:t>Does not include capital gain income from the sale of trees under IRC §631</a:t>
            </a:r>
          </a:p>
          <a:p>
            <a:r>
              <a:rPr lang="en-US" sz="2000" dirty="0"/>
              <a:t>Must operate Christmas tree farm through an eligible entity</a:t>
            </a:r>
          </a:p>
          <a:p>
            <a:pPr lvl="1"/>
            <a:r>
              <a:rPr lang="en-US" sz="1800" dirty="0"/>
              <a:t>Sole Proprietorship (or single-member LLC)</a:t>
            </a:r>
          </a:p>
          <a:p>
            <a:pPr lvl="1"/>
            <a:r>
              <a:rPr lang="en-US" sz="1800" dirty="0"/>
              <a:t>Partnership</a:t>
            </a:r>
          </a:p>
          <a:p>
            <a:pPr lvl="1"/>
            <a:r>
              <a:rPr lang="en-US" sz="1800" dirty="0"/>
              <a:t>S Corporation</a:t>
            </a:r>
          </a:p>
          <a:p>
            <a:r>
              <a:rPr lang="en-US" sz="2000" dirty="0"/>
              <a:t>Limitations exist for higher-income earners</a:t>
            </a:r>
          </a:p>
          <a:p>
            <a:pPr lvl="1"/>
            <a:r>
              <a:rPr lang="en-US" sz="1800" dirty="0"/>
              <a:t>Typically don’t kick in until $315,000 in joint income</a:t>
            </a:r>
          </a:p>
          <a:p>
            <a:pPr lvl="1"/>
            <a:r>
              <a:rPr lang="en-US" sz="1800" dirty="0"/>
              <a:t>Might not receive full deduction if in high tax bracket</a:t>
            </a:r>
          </a:p>
          <a:p>
            <a:r>
              <a:rPr lang="en-US" sz="2000" dirty="0"/>
              <a:t>No deduction if net loss</a:t>
            </a:r>
          </a:p>
          <a:p>
            <a:pPr lvl="1"/>
            <a:r>
              <a:rPr lang="en-US" sz="1800" dirty="0"/>
              <a:t>Net loss is likely if claiming capital gains under IRC §631</a:t>
            </a:r>
          </a:p>
        </p:txBody>
      </p:sp>
      <p:sp>
        <p:nvSpPr>
          <p:cNvPr id="5" name="Slide Number Placeholder 4"/>
          <p:cNvSpPr>
            <a:spLocks noGrp="1"/>
          </p:cNvSpPr>
          <p:nvPr>
            <p:ph type="sldNum" sz="quarter" idx="33"/>
          </p:nvPr>
        </p:nvSpPr>
        <p:spPr/>
        <p:txBody>
          <a:bodyPr/>
          <a:lstStyle/>
          <a:p>
            <a:fld id="{19B51A1E-902D-48AF-9020-955120F399B6}" type="slidenum">
              <a:rPr lang="en-ZA" smtClean="0"/>
              <a:pPr/>
              <a:t>13</a:t>
            </a:fld>
            <a:endParaRPr lang="en-ZA" dirty="0"/>
          </a:p>
        </p:txBody>
      </p:sp>
    </p:spTree>
    <p:extLst>
      <p:ext uri="{BB962C8B-B14F-4D97-AF65-F5344CB8AC3E}">
        <p14:creationId xmlns:p14="http://schemas.microsoft.com/office/powerpoint/2010/main" val="4237624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6720-7F00-3A4D-B3AC-BC70490574B0}"/>
              </a:ext>
            </a:extLst>
          </p:cNvPr>
          <p:cNvSpPr>
            <a:spLocks noGrp="1"/>
          </p:cNvSpPr>
          <p:nvPr>
            <p:ph type="title"/>
          </p:nvPr>
        </p:nvSpPr>
        <p:spPr/>
        <p:txBody>
          <a:bodyPr/>
          <a:lstStyle/>
          <a:p>
            <a:r>
              <a:rPr lang="en-US" dirty="0"/>
              <a:t>Business Income Deduction - Example</a:t>
            </a:r>
          </a:p>
        </p:txBody>
      </p:sp>
      <p:sp>
        <p:nvSpPr>
          <p:cNvPr id="3" name="Text Placeholder 2">
            <a:extLst>
              <a:ext uri="{FF2B5EF4-FFF2-40B4-BE49-F238E27FC236}">
                <a16:creationId xmlns:a16="http://schemas.microsoft.com/office/drawing/2014/main" id="{B68878BB-D2A1-3944-B1B2-E641955B838E}"/>
              </a:ext>
            </a:extLst>
          </p:cNvPr>
          <p:cNvSpPr>
            <a:spLocks noGrp="1"/>
          </p:cNvSpPr>
          <p:nvPr>
            <p:ph type="body" sz="quarter" idx="32"/>
          </p:nvPr>
        </p:nvSpPr>
        <p:spPr/>
        <p:txBody>
          <a:bodyPr/>
          <a:lstStyle/>
          <a:p>
            <a:endParaRPr lang="en-US"/>
          </a:p>
        </p:txBody>
      </p:sp>
      <p:graphicFrame>
        <p:nvGraphicFramePr>
          <p:cNvPr id="6" name="Content Placeholder 5">
            <a:extLst>
              <a:ext uri="{FF2B5EF4-FFF2-40B4-BE49-F238E27FC236}">
                <a16:creationId xmlns:a16="http://schemas.microsoft.com/office/drawing/2014/main" id="{AE62EDD3-0EEC-EE44-8C78-80670102E60C}"/>
              </a:ext>
            </a:extLst>
          </p:cNvPr>
          <p:cNvGraphicFramePr>
            <a:graphicFrameLocks noGrp="1"/>
          </p:cNvGraphicFramePr>
          <p:nvPr>
            <p:ph idx="1"/>
            <p:extLst>
              <p:ext uri="{D42A27DB-BD31-4B8C-83A1-F6EECF244321}">
                <p14:modId xmlns:p14="http://schemas.microsoft.com/office/powerpoint/2010/main" val="2115579476"/>
              </p:ext>
            </p:extLst>
          </p:nvPr>
        </p:nvGraphicFramePr>
        <p:xfrm>
          <a:off x="431800" y="1511300"/>
          <a:ext cx="9197976" cy="1188720"/>
        </p:xfrm>
        <a:graphic>
          <a:graphicData uri="http://schemas.openxmlformats.org/drawingml/2006/table">
            <a:tbl>
              <a:tblPr>
                <a:tableStyleId>{073A0DAA-6AF3-43AB-8588-CEC1D06C72B9}</a:tableStyleId>
              </a:tblPr>
              <a:tblGrid>
                <a:gridCol w="7745046">
                  <a:extLst>
                    <a:ext uri="{9D8B030D-6E8A-4147-A177-3AD203B41FA5}">
                      <a16:colId xmlns:a16="http://schemas.microsoft.com/office/drawing/2014/main" val="3271556513"/>
                    </a:ext>
                  </a:extLst>
                </a:gridCol>
                <a:gridCol w="1452930">
                  <a:extLst>
                    <a:ext uri="{9D8B030D-6E8A-4147-A177-3AD203B41FA5}">
                      <a16:colId xmlns:a16="http://schemas.microsoft.com/office/drawing/2014/main" val="1247216238"/>
                    </a:ext>
                  </a:extLst>
                </a:gridCol>
              </a:tblGrid>
              <a:tr h="370840">
                <a:tc>
                  <a:txBody>
                    <a:bodyPr/>
                    <a:lstStyle/>
                    <a:p>
                      <a:r>
                        <a:rPr lang="en-US" sz="2000" dirty="0"/>
                        <a:t>Net Income from Christmas Tree Growing</a:t>
                      </a:r>
                    </a:p>
                  </a:txBody>
                  <a:tcPr/>
                </a:tc>
                <a:tc>
                  <a:txBody>
                    <a:bodyPr/>
                    <a:lstStyle/>
                    <a:p>
                      <a:pPr algn="r"/>
                      <a:r>
                        <a:rPr lang="en-US" sz="2000" dirty="0"/>
                        <a:t>$50,000</a:t>
                      </a:r>
                    </a:p>
                  </a:txBody>
                  <a:tcPr/>
                </a:tc>
                <a:extLst>
                  <a:ext uri="{0D108BD9-81ED-4DB2-BD59-A6C34878D82A}">
                    <a16:rowId xmlns:a16="http://schemas.microsoft.com/office/drawing/2014/main" val="1366443736"/>
                  </a:ext>
                </a:extLst>
              </a:tr>
              <a:tr h="370840">
                <a:tc>
                  <a:txBody>
                    <a:bodyPr/>
                    <a:lstStyle/>
                    <a:p>
                      <a:r>
                        <a:rPr lang="en-US" sz="2000" dirty="0"/>
                        <a:t>Business Income Deduction (20%)</a:t>
                      </a:r>
                    </a:p>
                  </a:txBody>
                  <a:tcPr/>
                </a:tc>
                <a:tc>
                  <a:txBody>
                    <a:bodyPr/>
                    <a:lstStyle/>
                    <a:p>
                      <a:pPr algn="r"/>
                      <a:r>
                        <a:rPr lang="en-US" sz="2000" dirty="0"/>
                        <a:t>$10,000</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2269840"/>
                  </a:ext>
                </a:extLst>
              </a:tr>
              <a:tr h="370840">
                <a:tc>
                  <a:txBody>
                    <a:bodyPr/>
                    <a:lstStyle/>
                    <a:p>
                      <a:r>
                        <a:rPr lang="en-US" sz="2000" dirty="0"/>
                        <a:t>Tax Savings (Business Income Deduction * Tax Bracket (12%))</a:t>
                      </a:r>
                    </a:p>
                  </a:txBody>
                  <a:tcPr/>
                </a:tc>
                <a:tc>
                  <a:txBody>
                    <a:bodyPr/>
                    <a:lstStyle/>
                    <a:p>
                      <a:pPr algn="r"/>
                      <a:r>
                        <a:rPr lang="en-US" sz="2000" dirty="0"/>
                        <a:t>$1,200</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34894221"/>
                  </a:ext>
                </a:extLst>
              </a:tr>
            </a:tbl>
          </a:graphicData>
        </a:graphic>
      </p:graphicFrame>
      <p:sp>
        <p:nvSpPr>
          <p:cNvPr id="5" name="Slide Number Placeholder 4">
            <a:extLst>
              <a:ext uri="{FF2B5EF4-FFF2-40B4-BE49-F238E27FC236}">
                <a16:creationId xmlns:a16="http://schemas.microsoft.com/office/drawing/2014/main" id="{0C97C728-66DF-E347-8FF7-FB10528762B5}"/>
              </a:ext>
            </a:extLst>
          </p:cNvPr>
          <p:cNvSpPr>
            <a:spLocks noGrp="1"/>
          </p:cNvSpPr>
          <p:nvPr>
            <p:ph type="sldNum" sz="quarter" idx="33"/>
          </p:nvPr>
        </p:nvSpPr>
        <p:spPr/>
        <p:txBody>
          <a:bodyPr/>
          <a:lstStyle/>
          <a:p>
            <a:fld id="{19B51A1E-902D-48AF-9020-955120F399B6}" type="slidenum">
              <a:rPr lang="en-ZA" smtClean="0"/>
              <a:pPr/>
              <a:t>14</a:t>
            </a:fld>
            <a:endParaRPr lang="en-ZA" dirty="0"/>
          </a:p>
        </p:txBody>
      </p:sp>
      <p:sp>
        <p:nvSpPr>
          <p:cNvPr id="7" name="TextBox 6">
            <a:extLst>
              <a:ext uri="{FF2B5EF4-FFF2-40B4-BE49-F238E27FC236}">
                <a16:creationId xmlns:a16="http://schemas.microsoft.com/office/drawing/2014/main" id="{812EA74C-1863-7141-87B4-78A70C121B1C}"/>
              </a:ext>
            </a:extLst>
          </p:cNvPr>
          <p:cNvSpPr txBox="1"/>
          <p:nvPr/>
        </p:nvSpPr>
        <p:spPr>
          <a:xfrm>
            <a:off x="431800" y="3024554"/>
            <a:ext cx="9197976" cy="646331"/>
          </a:xfrm>
          <a:prstGeom prst="rect">
            <a:avLst/>
          </a:prstGeom>
          <a:noFill/>
        </p:spPr>
        <p:txBody>
          <a:bodyPr wrap="square" rtlCol="0">
            <a:spAutoFit/>
          </a:bodyPr>
          <a:lstStyle/>
          <a:p>
            <a:r>
              <a:rPr lang="en-US" dirty="0"/>
              <a:t>* Example above assumes no additional Qualified Business Income and no applicable limitations on the deduction.</a:t>
            </a:r>
          </a:p>
        </p:txBody>
      </p:sp>
    </p:spTree>
    <p:extLst>
      <p:ext uri="{BB962C8B-B14F-4D97-AF65-F5344CB8AC3E}">
        <p14:creationId xmlns:p14="http://schemas.microsoft.com/office/powerpoint/2010/main" val="3953712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Accounting Tips for Christmas Tree Growers</a:t>
            </a:r>
          </a:p>
        </p:txBody>
      </p:sp>
      <p:sp>
        <p:nvSpPr>
          <p:cNvPr id="4" name="Slide Number Placeholder 3"/>
          <p:cNvSpPr>
            <a:spLocks noGrp="1"/>
          </p:cNvSpPr>
          <p:nvPr>
            <p:ph type="sldNum" sz="quarter" idx="11"/>
          </p:nvPr>
        </p:nvSpPr>
        <p:spPr/>
        <p:txBody>
          <a:bodyPr/>
          <a:lstStyle/>
          <a:p>
            <a:fld id="{19B51A1E-902D-48AF-9020-955120F399B6}" type="slidenum">
              <a:rPr lang="en-ZA" smtClean="0"/>
              <a:pPr/>
              <a:t>15</a:t>
            </a:fld>
            <a:endParaRPr lang="en-ZA" dirty="0"/>
          </a:p>
        </p:txBody>
      </p:sp>
    </p:spTree>
    <p:extLst>
      <p:ext uri="{BB962C8B-B14F-4D97-AF65-F5344CB8AC3E}">
        <p14:creationId xmlns:p14="http://schemas.microsoft.com/office/powerpoint/2010/main" val="1359694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 Recordkeeping is Essential</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sz="2400" dirty="0"/>
              <a:t>Most changes in IRS audits are due to the taxpayer not being able to substantiate their income and expenses claimed on their tax return</a:t>
            </a:r>
          </a:p>
          <a:p>
            <a:pPr lvl="1"/>
            <a:r>
              <a:rPr lang="en-US" sz="2000" dirty="0"/>
              <a:t>Car &amp; Truck expenses – keep mileage log</a:t>
            </a:r>
          </a:p>
          <a:p>
            <a:pPr lvl="1"/>
            <a:r>
              <a:rPr lang="en-US" sz="2000" dirty="0"/>
              <a:t>Meals &amp; Entertainment – keep receipts and note business purpose</a:t>
            </a:r>
          </a:p>
          <a:p>
            <a:r>
              <a:rPr lang="en-US" sz="2400" dirty="0"/>
              <a:t>Accurate books and records will help make better financial decisions</a:t>
            </a:r>
          </a:p>
          <a:p>
            <a:r>
              <a:rPr lang="en-US" sz="2400" dirty="0"/>
              <a:t>Financial statements are typically required to receive business loans</a:t>
            </a:r>
          </a:p>
          <a:p>
            <a:r>
              <a:rPr lang="en-US" sz="2400" dirty="0"/>
              <a:t>Looking to sell your farm? A prospective buyer will want accurate financial statements for the past few years</a:t>
            </a:r>
          </a:p>
        </p:txBody>
      </p:sp>
      <p:sp>
        <p:nvSpPr>
          <p:cNvPr id="5" name="Slide Number Placeholder 4"/>
          <p:cNvSpPr>
            <a:spLocks noGrp="1"/>
          </p:cNvSpPr>
          <p:nvPr>
            <p:ph type="sldNum" sz="quarter" idx="33"/>
          </p:nvPr>
        </p:nvSpPr>
        <p:spPr/>
        <p:txBody>
          <a:bodyPr/>
          <a:lstStyle/>
          <a:p>
            <a:fld id="{19B51A1E-902D-48AF-9020-955120F399B6}" type="slidenum">
              <a:rPr lang="en-ZA" smtClean="0"/>
              <a:pPr/>
              <a:t>16</a:t>
            </a:fld>
            <a:endParaRPr lang="en-ZA" dirty="0"/>
          </a:p>
        </p:txBody>
      </p:sp>
    </p:spTree>
    <p:extLst>
      <p:ext uri="{BB962C8B-B14F-4D97-AF65-F5344CB8AC3E}">
        <p14:creationId xmlns:p14="http://schemas.microsoft.com/office/powerpoint/2010/main" val="1342324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Bookkeeping Best Practices</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sz="2000" dirty="0"/>
              <a:t>Use a bookkeeping system you are comfortable with and meets your needs</a:t>
            </a:r>
          </a:p>
          <a:p>
            <a:pPr lvl="1"/>
            <a:r>
              <a:rPr lang="en-US" sz="1800" dirty="0"/>
              <a:t>Can be as simple as a spreadsheet or sophisticated software like </a:t>
            </a:r>
            <a:r>
              <a:rPr lang="en-US" sz="1800" dirty="0" err="1"/>
              <a:t>Quickbooks</a:t>
            </a:r>
            <a:endParaRPr lang="en-US" sz="1800" dirty="0"/>
          </a:p>
          <a:p>
            <a:pPr lvl="1"/>
            <a:r>
              <a:rPr lang="en-US" sz="1800" dirty="0"/>
              <a:t>Larger operations will likely require </a:t>
            </a:r>
            <a:r>
              <a:rPr lang="en-US" sz="1800" dirty="0" err="1"/>
              <a:t>Quickbooks</a:t>
            </a:r>
            <a:r>
              <a:rPr lang="en-US" sz="1800" dirty="0"/>
              <a:t> or other bookkeeping software</a:t>
            </a:r>
          </a:p>
          <a:p>
            <a:pPr lvl="1"/>
            <a:r>
              <a:rPr lang="en-US" sz="1800" dirty="0"/>
              <a:t>Initial setup of your books is extremely important!</a:t>
            </a:r>
          </a:p>
          <a:p>
            <a:r>
              <a:rPr lang="en-US" sz="2000" dirty="0"/>
              <a:t>Keep your books up-to-date</a:t>
            </a:r>
          </a:p>
          <a:p>
            <a:pPr lvl="1"/>
            <a:r>
              <a:rPr lang="en-US" sz="1800" dirty="0"/>
              <a:t>Should be updating monthly at the very least</a:t>
            </a:r>
          </a:p>
          <a:p>
            <a:pPr lvl="1"/>
            <a:r>
              <a:rPr lang="en-US" sz="1800" dirty="0"/>
              <a:t>Enter income &amp; expenses, pay bills, reconcile bank statements</a:t>
            </a:r>
          </a:p>
          <a:p>
            <a:r>
              <a:rPr lang="en-US" sz="2000" dirty="0"/>
              <a:t>Hire a knowledgeable bookkeeper if you are unsure you are keeping your books correctly</a:t>
            </a:r>
          </a:p>
          <a:p>
            <a:pPr lvl="1"/>
            <a:r>
              <a:rPr lang="en-US" sz="1800" dirty="0"/>
              <a:t>Much cheaper than paying interest and penalties on underpaid taxes</a:t>
            </a:r>
          </a:p>
          <a:p>
            <a:pPr lvl="1"/>
            <a:r>
              <a:rPr lang="en-US" sz="1800" dirty="0"/>
              <a:t>Still need a baseline knowledge of accounting to double-check the bookkeeper’s work</a:t>
            </a:r>
          </a:p>
        </p:txBody>
      </p:sp>
      <p:sp>
        <p:nvSpPr>
          <p:cNvPr id="5" name="Slide Number Placeholder 4"/>
          <p:cNvSpPr>
            <a:spLocks noGrp="1"/>
          </p:cNvSpPr>
          <p:nvPr>
            <p:ph type="sldNum" sz="quarter" idx="33"/>
          </p:nvPr>
        </p:nvSpPr>
        <p:spPr/>
        <p:txBody>
          <a:bodyPr/>
          <a:lstStyle/>
          <a:p>
            <a:fld id="{19B51A1E-902D-48AF-9020-955120F399B6}" type="slidenum">
              <a:rPr lang="en-ZA" smtClean="0"/>
              <a:pPr/>
              <a:t>17</a:t>
            </a:fld>
            <a:endParaRPr lang="en-ZA" dirty="0"/>
          </a:p>
        </p:txBody>
      </p:sp>
    </p:spTree>
    <p:extLst>
      <p:ext uri="{BB962C8B-B14F-4D97-AF65-F5344CB8AC3E}">
        <p14:creationId xmlns:p14="http://schemas.microsoft.com/office/powerpoint/2010/main" val="1488247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Retaining Documentation</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dirty="0"/>
              <a:t>Types of documents to keep</a:t>
            </a:r>
          </a:p>
          <a:p>
            <a:pPr lvl="1"/>
            <a:r>
              <a:rPr lang="en-US" dirty="0"/>
              <a:t>Invoices</a:t>
            </a:r>
          </a:p>
          <a:p>
            <a:pPr lvl="1"/>
            <a:r>
              <a:rPr lang="en-US" dirty="0"/>
              <a:t>Receipts</a:t>
            </a:r>
          </a:p>
          <a:p>
            <a:pPr lvl="1"/>
            <a:r>
              <a:rPr lang="en-US" dirty="0"/>
              <a:t>Cash register receipts</a:t>
            </a:r>
          </a:p>
          <a:p>
            <a:pPr lvl="1"/>
            <a:r>
              <a:rPr lang="en-US" dirty="0"/>
              <a:t>Credit card statements</a:t>
            </a:r>
          </a:p>
          <a:p>
            <a:pPr lvl="1"/>
            <a:r>
              <a:rPr lang="en-US" dirty="0"/>
              <a:t>Bank statements</a:t>
            </a:r>
          </a:p>
          <a:p>
            <a:pPr lvl="1"/>
            <a:r>
              <a:rPr lang="en-US" dirty="0"/>
              <a:t>Mileage logs</a:t>
            </a:r>
          </a:p>
          <a:p>
            <a:r>
              <a:rPr lang="en-US" dirty="0"/>
              <a:t>Use cloud storage to reduce paper</a:t>
            </a:r>
          </a:p>
          <a:p>
            <a:pPr lvl="1"/>
            <a:r>
              <a:rPr lang="en-US" dirty="0"/>
              <a:t>Take pictures/scan documents</a:t>
            </a:r>
          </a:p>
          <a:p>
            <a:pPr lvl="1"/>
            <a:r>
              <a:rPr lang="en-US" dirty="0"/>
              <a:t>Keep electronic mileage log</a:t>
            </a:r>
          </a:p>
          <a:p>
            <a:pPr lvl="1"/>
            <a:r>
              <a:rPr lang="en-US" dirty="0"/>
              <a:t>Possible solutions</a:t>
            </a:r>
          </a:p>
          <a:p>
            <a:pPr lvl="2"/>
            <a:r>
              <a:rPr lang="en-US" dirty="0"/>
              <a:t>Dropbox</a:t>
            </a:r>
          </a:p>
          <a:p>
            <a:pPr lvl="2"/>
            <a:r>
              <a:rPr lang="en-US" dirty="0"/>
              <a:t>Google Drive</a:t>
            </a:r>
          </a:p>
          <a:p>
            <a:pPr lvl="2"/>
            <a:r>
              <a:rPr lang="en-US" dirty="0"/>
              <a:t>Evernote</a:t>
            </a:r>
          </a:p>
          <a:p>
            <a:pPr marL="542925" lvl="2" indent="0">
              <a:buNone/>
            </a:pPr>
            <a:endParaRPr lang="en-US" dirty="0"/>
          </a:p>
        </p:txBody>
      </p:sp>
      <p:sp>
        <p:nvSpPr>
          <p:cNvPr id="5" name="Slide Number Placeholder 4"/>
          <p:cNvSpPr>
            <a:spLocks noGrp="1"/>
          </p:cNvSpPr>
          <p:nvPr>
            <p:ph type="sldNum" sz="quarter" idx="33"/>
          </p:nvPr>
        </p:nvSpPr>
        <p:spPr/>
        <p:txBody>
          <a:bodyPr/>
          <a:lstStyle/>
          <a:p>
            <a:fld id="{19B51A1E-902D-48AF-9020-955120F399B6}" type="slidenum">
              <a:rPr lang="en-ZA" smtClean="0"/>
              <a:pPr/>
              <a:t>18</a:t>
            </a:fld>
            <a:endParaRPr lang="en-ZA" dirty="0"/>
          </a:p>
        </p:txBody>
      </p:sp>
    </p:spTree>
    <p:extLst>
      <p:ext uri="{BB962C8B-B14F-4D97-AF65-F5344CB8AC3E}">
        <p14:creationId xmlns:p14="http://schemas.microsoft.com/office/powerpoint/2010/main" val="156915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long to keep records?</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sz="2800" dirty="0"/>
              <a:t>Statute of limitations for a Federal tax return is 3 years from the later of the date due or actually filed</a:t>
            </a:r>
          </a:p>
          <a:p>
            <a:r>
              <a:rPr lang="en-US" sz="2800" dirty="0"/>
              <a:t>Exceptions for substantial understatement or fraud</a:t>
            </a:r>
          </a:p>
          <a:p>
            <a:r>
              <a:rPr lang="en-US" sz="2800" dirty="0"/>
              <a:t>Keep tax returns and W-2s forever</a:t>
            </a:r>
          </a:p>
          <a:p>
            <a:r>
              <a:rPr lang="en-US" sz="2800" dirty="0"/>
              <a:t>All other documentation ~ 7 years</a:t>
            </a:r>
          </a:p>
        </p:txBody>
      </p:sp>
      <p:sp>
        <p:nvSpPr>
          <p:cNvPr id="5" name="Slide Number Placeholder 4"/>
          <p:cNvSpPr>
            <a:spLocks noGrp="1"/>
          </p:cNvSpPr>
          <p:nvPr>
            <p:ph type="sldNum" sz="quarter" idx="33"/>
          </p:nvPr>
        </p:nvSpPr>
        <p:spPr/>
        <p:txBody>
          <a:bodyPr/>
          <a:lstStyle/>
          <a:p>
            <a:fld id="{19B51A1E-902D-48AF-9020-955120F399B6}" type="slidenum">
              <a:rPr lang="en-ZA" smtClean="0"/>
              <a:pPr/>
              <a:t>19</a:t>
            </a:fld>
            <a:endParaRPr lang="en-ZA" dirty="0"/>
          </a:p>
        </p:txBody>
      </p:sp>
    </p:spTree>
    <p:extLst>
      <p:ext uri="{BB962C8B-B14F-4D97-AF65-F5344CB8AC3E}">
        <p14:creationId xmlns:p14="http://schemas.microsoft.com/office/powerpoint/2010/main" val="3175095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5083B-CC27-4F1C-AD03-E3DBEC1C9E78}"/>
              </a:ext>
            </a:extLst>
          </p:cNvPr>
          <p:cNvSpPr>
            <a:spLocks noGrp="1"/>
          </p:cNvSpPr>
          <p:nvPr>
            <p:ph type="title"/>
          </p:nvPr>
        </p:nvSpPr>
        <p:spPr/>
        <p:txBody>
          <a:bodyPr/>
          <a:lstStyle/>
          <a:p>
            <a:r>
              <a:rPr lang="en-ZA" dirty="0"/>
              <a:t>Andrew Bosserman, CPA</a:t>
            </a:r>
          </a:p>
        </p:txBody>
      </p:sp>
      <p:sp>
        <p:nvSpPr>
          <p:cNvPr id="4" name="Content Placeholder 3">
            <a:extLst>
              <a:ext uri="{FF2B5EF4-FFF2-40B4-BE49-F238E27FC236}">
                <a16:creationId xmlns:a16="http://schemas.microsoft.com/office/drawing/2014/main" id="{125E40B9-054F-4D79-BD17-68E71C740D01}"/>
              </a:ext>
            </a:extLst>
          </p:cNvPr>
          <p:cNvSpPr>
            <a:spLocks noGrp="1"/>
          </p:cNvSpPr>
          <p:nvPr>
            <p:ph sz="half" idx="1"/>
          </p:nvPr>
        </p:nvSpPr>
        <p:spPr>
          <a:xfrm>
            <a:off x="2052918" y="1345309"/>
            <a:ext cx="5480381" cy="4115600"/>
          </a:xfrm>
        </p:spPr>
        <p:txBody>
          <a:bodyPr/>
          <a:lstStyle/>
          <a:p>
            <a:pPr marL="0" indent="0">
              <a:buNone/>
            </a:pPr>
            <a:r>
              <a:rPr lang="en-ZA" sz="3200" dirty="0">
                <a:solidFill>
                  <a:schemeClr val="tx1">
                    <a:lumMod val="90000"/>
                    <a:lumOff val="10000"/>
                  </a:schemeClr>
                </a:solidFill>
              </a:rPr>
              <a:t>Fun Facts </a:t>
            </a:r>
          </a:p>
          <a:p>
            <a:r>
              <a:rPr lang="en-ZA" dirty="0">
                <a:solidFill>
                  <a:schemeClr val="tx1">
                    <a:lumMod val="90000"/>
                    <a:lumOff val="10000"/>
                  </a:schemeClr>
                </a:solidFill>
              </a:rPr>
              <a:t>Born and raised in Toledo, OH</a:t>
            </a:r>
          </a:p>
          <a:p>
            <a:r>
              <a:rPr lang="en-ZA" dirty="0">
                <a:solidFill>
                  <a:schemeClr val="tx1">
                    <a:lumMod val="90000"/>
                    <a:lumOff val="10000"/>
                  </a:schemeClr>
                </a:solidFill>
              </a:rPr>
              <a:t>Graduated from Miami University with degrees in Accounting and Finance</a:t>
            </a:r>
          </a:p>
          <a:p>
            <a:r>
              <a:rPr lang="en-ZA" dirty="0">
                <a:solidFill>
                  <a:schemeClr val="tx1">
                    <a:lumMod val="90000"/>
                    <a:lumOff val="10000"/>
                  </a:schemeClr>
                </a:solidFill>
              </a:rPr>
              <a:t>Certified Public Accountant since 2012</a:t>
            </a:r>
          </a:p>
          <a:p>
            <a:r>
              <a:rPr lang="en-ZA" dirty="0">
                <a:solidFill>
                  <a:schemeClr val="tx1">
                    <a:lumMod val="90000"/>
                    <a:lumOff val="10000"/>
                  </a:schemeClr>
                </a:solidFill>
              </a:rPr>
              <a:t>Former IRS agent in Cincinnati, OH</a:t>
            </a:r>
          </a:p>
          <a:p>
            <a:r>
              <a:rPr lang="en-ZA" dirty="0">
                <a:solidFill>
                  <a:schemeClr val="tx1">
                    <a:lumMod val="90000"/>
                    <a:lumOff val="10000"/>
                  </a:schemeClr>
                </a:solidFill>
              </a:rPr>
              <a:t>Owned and operated Miami Valley Tree Farm in Cedarville, OH from 2015 - 2018</a:t>
            </a:r>
          </a:p>
          <a:p>
            <a:r>
              <a:rPr lang="en-ZA" dirty="0">
                <a:solidFill>
                  <a:schemeClr val="tx1">
                    <a:lumMod val="90000"/>
                    <a:lumOff val="10000"/>
                  </a:schemeClr>
                </a:solidFill>
              </a:rPr>
              <a:t>Attending Wake Forest School of Law in Fall 2018 to become a tax attorney</a:t>
            </a:r>
          </a:p>
          <a:p>
            <a:r>
              <a:rPr lang="en-ZA" dirty="0">
                <a:solidFill>
                  <a:schemeClr val="tx1">
                    <a:lumMod val="90000"/>
                    <a:lumOff val="10000"/>
                  </a:schemeClr>
                </a:solidFill>
              </a:rPr>
              <a:t>Author of tax column in </a:t>
            </a:r>
            <a:r>
              <a:rPr lang="en-ZA" u="sng" dirty="0">
                <a:solidFill>
                  <a:schemeClr val="tx1">
                    <a:lumMod val="90000"/>
                    <a:lumOff val="10000"/>
                  </a:schemeClr>
                </a:solidFill>
              </a:rPr>
              <a:t>Christmas Trees Magazine</a:t>
            </a:r>
            <a:endParaRPr lang="en-ZA" dirty="0">
              <a:solidFill>
                <a:schemeClr val="tx1">
                  <a:lumMod val="90000"/>
                  <a:lumOff val="10000"/>
                </a:schemeClr>
              </a:solidFill>
            </a:endParaRPr>
          </a:p>
          <a:p>
            <a:endParaRPr lang="en-ZA" dirty="0"/>
          </a:p>
        </p:txBody>
      </p:sp>
      <p:sp>
        <p:nvSpPr>
          <p:cNvPr id="6" name="Slide Number Placeholder 5">
            <a:extLst>
              <a:ext uri="{FF2B5EF4-FFF2-40B4-BE49-F238E27FC236}">
                <a16:creationId xmlns:a16="http://schemas.microsoft.com/office/drawing/2014/main" id="{46D051DA-5DAD-43A7-A238-51C63BA59FEC}"/>
              </a:ext>
            </a:extLst>
          </p:cNvPr>
          <p:cNvSpPr>
            <a:spLocks noGrp="1"/>
          </p:cNvSpPr>
          <p:nvPr>
            <p:ph type="sldNum" sz="quarter" idx="34"/>
          </p:nvPr>
        </p:nvSpPr>
        <p:spPr/>
        <p:txBody>
          <a:bodyPr/>
          <a:lstStyle/>
          <a:p>
            <a:fld id="{19B51A1E-902D-48AF-9020-955120F399B6}" type="slidenum">
              <a:rPr lang="en-ZA" smtClean="0"/>
              <a:pPr/>
              <a:t>2</a:t>
            </a:fld>
            <a:endParaRPr lang="en-ZA" dirty="0"/>
          </a:p>
        </p:txBody>
      </p:sp>
      <p:pic>
        <p:nvPicPr>
          <p:cNvPr id="9" name="Picture Placeholder 8">
            <a:extLst>
              <a:ext uri="{FF2B5EF4-FFF2-40B4-BE49-F238E27FC236}">
                <a16:creationId xmlns:a16="http://schemas.microsoft.com/office/drawing/2014/main" id="{804D2684-B8EF-41B8-9C43-86A9D34E655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tretch>
            <a:fillRect/>
          </a:stretch>
        </p:blipFill>
        <p:spPr>
          <a:xfrm>
            <a:off x="7953854" y="1345309"/>
            <a:ext cx="2950203" cy="3932633"/>
          </a:xfrm>
        </p:spPr>
      </p:pic>
    </p:spTree>
    <p:extLst>
      <p:ext uri="{BB962C8B-B14F-4D97-AF65-F5344CB8AC3E}">
        <p14:creationId xmlns:p14="http://schemas.microsoft.com/office/powerpoint/2010/main" val="3640701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Resources</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sz="2800" dirty="0">
                <a:hlinkClick r:id="rId2"/>
              </a:rPr>
              <a:t>Forest Landowners’ Guide to the Federal Income Tax</a:t>
            </a:r>
            <a:endParaRPr lang="en-US" sz="2800" dirty="0"/>
          </a:p>
          <a:p>
            <a:r>
              <a:rPr lang="en-US" sz="2800" dirty="0">
                <a:hlinkClick r:id="rId3"/>
              </a:rPr>
              <a:t>U.S. Forest Service Taxation Resources</a:t>
            </a:r>
            <a:endParaRPr lang="en-US" sz="2800" dirty="0"/>
          </a:p>
          <a:p>
            <a:r>
              <a:rPr lang="en-US" sz="2800" dirty="0">
                <a:hlinkClick r:id="rId4"/>
              </a:rPr>
              <a:t>National Timber Tax Website</a:t>
            </a:r>
            <a:endParaRPr lang="en-US" sz="2800" dirty="0"/>
          </a:p>
          <a:p>
            <a:r>
              <a:rPr lang="en-US" sz="2800" dirty="0">
                <a:hlinkClick r:id="rId5"/>
              </a:rPr>
              <a:t>Internal Revenue Code §631</a:t>
            </a:r>
            <a:endParaRPr lang="en-US" sz="2800" dirty="0"/>
          </a:p>
          <a:p>
            <a:r>
              <a:rPr lang="en-US" sz="2800" dirty="0">
                <a:hlinkClick r:id="rId6"/>
              </a:rPr>
              <a:t>IRS Form T &amp; Instructions</a:t>
            </a:r>
            <a:endParaRPr lang="en-US" sz="2800" dirty="0"/>
          </a:p>
          <a:p>
            <a:pPr marL="0" indent="0">
              <a:buNone/>
            </a:pPr>
            <a:endParaRPr lang="en-US" dirty="0"/>
          </a:p>
        </p:txBody>
      </p:sp>
      <p:sp>
        <p:nvSpPr>
          <p:cNvPr id="5" name="Slide Number Placeholder 4"/>
          <p:cNvSpPr>
            <a:spLocks noGrp="1"/>
          </p:cNvSpPr>
          <p:nvPr>
            <p:ph type="sldNum" sz="quarter" idx="33"/>
          </p:nvPr>
        </p:nvSpPr>
        <p:spPr/>
        <p:txBody>
          <a:bodyPr/>
          <a:lstStyle/>
          <a:p>
            <a:fld id="{19B51A1E-902D-48AF-9020-955120F399B6}" type="slidenum">
              <a:rPr lang="en-ZA" smtClean="0"/>
              <a:pPr/>
              <a:t>20</a:t>
            </a:fld>
            <a:endParaRPr lang="en-ZA" dirty="0"/>
          </a:p>
        </p:txBody>
      </p:sp>
    </p:spTree>
    <p:extLst>
      <p:ext uri="{BB962C8B-B14F-4D97-AF65-F5344CB8AC3E}">
        <p14:creationId xmlns:p14="http://schemas.microsoft.com/office/powerpoint/2010/main" val="2992032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F11A6B65-5A20-4F4D-ACBB-ED50132D4571}"/>
              </a:ext>
            </a:extLst>
          </p:cNvPr>
          <p:cNvSpPr>
            <a:spLocks noGrp="1"/>
          </p:cNvSpPr>
          <p:nvPr>
            <p:ph type="ctrTitle"/>
          </p:nvPr>
        </p:nvSpPr>
        <p:spPr/>
        <p:txBody>
          <a:bodyPr/>
          <a:lstStyle/>
          <a:p>
            <a:r>
              <a:rPr lang="en-ZA" dirty="0"/>
              <a:t>Questions?</a:t>
            </a:r>
          </a:p>
        </p:txBody>
      </p:sp>
      <p:sp>
        <p:nvSpPr>
          <p:cNvPr id="4" name="Text Placeholder 3">
            <a:extLst>
              <a:ext uri="{FF2B5EF4-FFF2-40B4-BE49-F238E27FC236}">
                <a16:creationId xmlns:a16="http://schemas.microsoft.com/office/drawing/2014/main" id="{60828E04-9C2A-4859-8050-C2DF67A249CB}"/>
              </a:ext>
            </a:extLst>
          </p:cNvPr>
          <p:cNvSpPr>
            <a:spLocks noGrp="1"/>
          </p:cNvSpPr>
          <p:nvPr>
            <p:ph type="body" sz="quarter" idx="15"/>
          </p:nvPr>
        </p:nvSpPr>
        <p:spPr/>
        <p:txBody>
          <a:bodyPr/>
          <a:lstStyle/>
          <a:p>
            <a:r>
              <a:rPr lang="en-ZA" sz="3200" dirty="0"/>
              <a:t>Andrew Bosserman</a:t>
            </a:r>
          </a:p>
        </p:txBody>
      </p:sp>
      <p:pic>
        <p:nvPicPr>
          <p:cNvPr id="10" name="Graphic 9" descr="Smart Phone" title="Icon - Presenter Phone Number">
            <a:extLst>
              <a:ext uri="{FF2B5EF4-FFF2-40B4-BE49-F238E27FC236}">
                <a16:creationId xmlns:a16="http://schemas.microsoft.com/office/drawing/2014/main" id="{A29DE31C-E099-4579-BB03-675E0A40C5F2}"/>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83050" y="4130805"/>
            <a:ext cx="218900" cy="218900"/>
          </a:xfrm>
          <a:prstGeom prst="rect">
            <a:avLst/>
          </a:prstGeom>
        </p:spPr>
      </p:pic>
      <p:sp>
        <p:nvSpPr>
          <p:cNvPr id="5" name="Text Placeholder 4">
            <a:extLst>
              <a:ext uri="{FF2B5EF4-FFF2-40B4-BE49-F238E27FC236}">
                <a16:creationId xmlns:a16="http://schemas.microsoft.com/office/drawing/2014/main" id="{11265965-2271-4C1C-BD0A-6F85F80FF9A6}"/>
              </a:ext>
            </a:extLst>
          </p:cNvPr>
          <p:cNvSpPr>
            <a:spLocks noGrp="1"/>
          </p:cNvSpPr>
          <p:nvPr>
            <p:ph type="body" sz="quarter" idx="16"/>
          </p:nvPr>
        </p:nvSpPr>
        <p:spPr/>
        <p:txBody>
          <a:bodyPr/>
          <a:lstStyle/>
          <a:p>
            <a:r>
              <a:rPr lang="en-ZA" sz="2000" dirty="0"/>
              <a:t>419-343-7630</a:t>
            </a:r>
          </a:p>
        </p:txBody>
      </p:sp>
      <p:pic>
        <p:nvPicPr>
          <p:cNvPr id="9" name="Graphic 8" descr="Envelope" title="Icon Presenter Email">
            <a:extLst>
              <a:ext uri="{FF2B5EF4-FFF2-40B4-BE49-F238E27FC236}">
                <a16:creationId xmlns:a16="http://schemas.microsoft.com/office/drawing/2014/main" id="{773C1382-ACE1-460F-A1B6-AB761A7D2E6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783050" y="4536623"/>
            <a:ext cx="218900" cy="218900"/>
          </a:xfrm>
          <a:prstGeom prst="rect">
            <a:avLst/>
          </a:prstGeom>
        </p:spPr>
      </p:pic>
      <p:sp>
        <p:nvSpPr>
          <p:cNvPr id="6" name="Text Placeholder 5">
            <a:extLst>
              <a:ext uri="{FF2B5EF4-FFF2-40B4-BE49-F238E27FC236}">
                <a16:creationId xmlns:a16="http://schemas.microsoft.com/office/drawing/2014/main" id="{50A3BCC3-A277-4C0B-9EBA-EB53990D8EBD}"/>
              </a:ext>
            </a:extLst>
          </p:cNvPr>
          <p:cNvSpPr>
            <a:spLocks noGrp="1"/>
          </p:cNvSpPr>
          <p:nvPr>
            <p:ph type="body" sz="quarter" idx="17"/>
          </p:nvPr>
        </p:nvSpPr>
        <p:spPr>
          <a:xfrm>
            <a:off x="6062268" y="4540691"/>
            <a:ext cx="3431356" cy="273356"/>
          </a:xfrm>
        </p:spPr>
        <p:txBody>
          <a:bodyPr/>
          <a:lstStyle/>
          <a:p>
            <a:r>
              <a:rPr lang="en-ZA" sz="2000" dirty="0"/>
              <a:t>andrew.j.bosserman@gmail.com</a:t>
            </a:r>
          </a:p>
        </p:txBody>
      </p:sp>
    </p:spTree>
    <p:extLst>
      <p:ext uri="{BB962C8B-B14F-4D97-AF65-F5344CB8AC3E}">
        <p14:creationId xmlns:p14="http://schemas.microsoft.com/office/powerpoint/2010/main" val="4153678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B5F2-AF91-234F-B5CD-0C5F0C6D138A}"/>
              </a:ext>
            </a:extLst>
          </p:cNvPr>
          <p:cNvSpPr>
            <a:spLocks noGrp="1"/>
          </p:cNvSpPr>
          <p:nvPr>
            <p:ph type="title"/>
          </p:nvPr>
        </p:nvSpPr>
        <p:spPr/>
        <p:txBody>
          <a:bodyPr/>
          <a:lstStyle/>
          <a:p>
            <a:r>
              <a:rPr lang="en-US" dirty="0"/>
              <a:t>Disclaimer</a:t>
            </a:r>
          </a:p>
        </p:txBody>
      </p:sp>
      <p:sp>
        <p:nvSpPr>
          <p:cNvPr id="3" name="Text Placeholder 2">
            <a:extLst>
              <a:ext uri="{FF2B5EF4-FFF2-40B4-BE49-F238E27FC236}">
                <a16:creationId xmlns:a16="http://schemas.microsoft.com/office/drawing/2014/main" id="{83CA45F4-0FCB-D249-B739-79F3ECCB4A9F}"/>
              </a:ext>
            </a:extLst>
          </p:cNvPr>
          <p:cNvSpPr>
            <a:spLocks noGrp="1"/>
          </p:cNvSpPr>
          <p:nvPr>
            <p:ph type="body" sz="quarter" idx="32"/>
          </p:nvPr>
        </p:nvSpPr>
        <p:spPr/>
        <p:txBody>
          <a:bodyPr/>
          <a:lstStyle/>
          <a:p>
            <a:endParaRPr lang="en-US"/>
          </a:p>
        </p:txBody>
      </p:sp>
      <p:sp>
        <p:nvSpPr>
          <p:cNvPr id="4" name="Content Placeholder 3">
            <a:extLst>
              <a:ext uri="{FF2B5EF4-FFF2-40B4-BE49-F238E27FC236}">
                <a16:creationId xmlns:a16="http://schemas.microsoft.com/office/drawing/2014/main" id="{F52C037D-AD2E-8440-9B1E-A065ECFFCBB1}"/>
              </a:ext>
            </a:extLst>
          </p:cNvPr>
          <p:cNvSpPr>
            <a:spLocks noGrp="1"/>
          </p:cNvSpPr>
          <p:nvPr>
            <p:ph idx="1"/>
          </p:nvPr>
        </p:nvSpPr>
        <p:spPr/>
        <p:txBody>
          <a:bodyPr/>
          <a:lstStyle/>
          <a:p>
            <a:r>
              <a:rPr lang="en-US" sz="2400" dirty="0"/>
              <a:t>The information presented is for informational purposes only and is not intended to provide specific tax advice. Each individual situation is different and consultation with your own personal tax professional is strongly recommended before acting on any of the information contained in this presentation.</a:t>
            </a:r>
          </a:p>
        </p:txBody>
      </p:sp>
      <p:sp>
        <p:nvSpPr>
          <p:cNvPr id="5" name="Slide Number Placeholder 4">
            <a:extLst>
              <a:ext uri="{FF2B5EF4-FFF2-40B4-BE49-F238E27FC236}">
                <a16:creationId xmlns:a16="http://schemas.microsoft.com/office/drawing/2014/main" id="{D62EDCAD-E789-C84B-A4DB-BDBE8A2C1064}"/>
              </a:ext>
            </a:extLst>
          </p:cNvPr>
          <p:cNvSpPr>
            <a:spLocks noGrp="1"/>
          </p:cNvSpPr>
          <p:nvPr>
            <p:ph type="sldNum" sz="quarter" idx="33"/>
          </p:nvPr>
        </p:nvSpPr>
        <p:spPr/>
        <p:txBody>
          <a:bodyPr/>
          <a:lstStyle/>
          <a:p>
            <a:fld id="{19B51A1E-902D-48AF-9020-955120F399B6}" type="slidenum">
              <a:rPr lang="en-ZA" smtClean="0"/>
              <a:pPr/>
              <a:t>3</a:t>
            </a:fld>
            <a:endParaRPr lang="en-ZA" dirty="0"/>
          </a:p>
        </p:txBody>
      </p:sp>
    </p:spTree>
    <p:extLst>
      <p:ext uri="{BB962C8B-B14F-4D97-AF65-F5344CB8AC3E}">
        <p14:creationId xmlns:p14="http://schemas.microsoft.com/office/powerpoint/2010/main" val="817194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en-ZA" dirty="0"/>
              <a:t>Paying Less Tax on Christmas Tree Sales</a:t>
            </a:r>
          </a:p>
        </p:txBody>
      </p:sp>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1"/>
          </p:nvPr>
        </p:nvSpPr>
        <p:spPr/>
        <p:txBody>
          <a:bodyPr/>
          <a:lstStyle/>
          <a:p>
            <a:fld id="{19B51A1E-902D-48AF-9020-955120F399B6}" type="slidenum">
              <a:rPr lang="en-ZA" smtClean="0"/>
              <a:pPr/>
              <a:t>4</a:t>
            </a:fld>
            <a:endParaRPr lang="en-ZA" dirty="0"/>
          </a:p>
        </p:txBody>
      </p:sp>
    </p:spTree>
    <p:extLst>
      <p:ext uri="{BB962C8B-B14F-4D97-AF65-F5344CB8AC3E}">
        <p14:creationId xmlns:p14="http://schemas.microsoft.com/office/powerpoint/2010/main" val="4091674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Ordinary Income vs Capital Gain Income</a:t>
            </a:r>
          </a:p>
        </p:txBody>
      </p:sp>
      <p:sp>
        <p:nvSpPr>
          <p:cNvPr id="3" name="Text Placeholder 2"/>
          <p:cNvSpPr>
            <a:spLocks noGrp="1"/>
          </p:cNvSpPr>
          <p:nvPr>
            <p:ph type="body" sz="quarter" idx="32"/>
          </p:nvPr>
        </p:nvSpPr>
        <p:spPr/>
        <p:txBody>
          <a:bodyPr/>
          <a:lstStyle/>
          <a:p>
            <a:endParaRPr lang="en-US"/>
          </a:p>
        </p:txBody>
      </p:sp>
      <p:sp>
        <p:nvSpPr>
          <p:cNvPr id="4" name="Content Placeholder 3"/>
          <p:cNvSpPr>
            <a:spLocks noGrp="1"/>
          </p:cNvSpPr>
          <p:nvPr>
            <p:ph idx="1"/>
          </p:nvPr>
        </p:nvSpPr>
        <p:spPr/>
        <p:txBody>
          <a:bodyPr/>
          <a:lstStyle/>
          <a:p>
            <a:r>
              <a:rPr lang="en-US" sz="2400" dirty="0"/>
              <a:t>Ordinary Income</a:t>
            </a:r>
          </a:p>
          <a:p>
            <a:pPr lvl="1"/>
            <a:r>
              <a:rPr lang="en-US" sz="2000" dirty="0"/>
              <a:t>Most often wages, salaries, and interest income</a:t>
            </a:r>
          </a:p>
          <a:p>
            <a:pPr lvl="1"/>
            <a:r>
              <a:rPr lang="en-US" sz="2000" dirty="0"/>
              <a:t>All income other than Capital Gain Income</a:t>
            </a:r>
          </a:p>
          <a:p>
            <a:pPr lvl="1"/>
            <a:r>
              <a:rPr lang="en-US" sz="2000" dirty="0"/>
              <a:t>Taxed at ordinary income rates (highest rates)</a:t>
            </a:r>
          </a:p>
          <a:p>
            <a:pPr lvl="1"/>
            <a:r>
              <a:rPr lang="en-US" sz="2000" dirty="0"/>
              <a:t>May be subject to employment taxes</a:t>
            </a:r>
          </a:p>
          <a:p>
            <a:pPr marL="266700" lvl="1" indent="0">
              <a:buNone/>
            </a:pPr>
            <a:endParaRPr lang="en-US" sz="2400" dirty="0"/>
          </a:p>
          <a:p>
            <a:r>
              <a:rPr lang="en-US" sz="2400" dirty="0"/>
              <a:t>Capital Gain Income</a:t>
            </a:r>
          </a:p>
          <a:p>
            <a:pPr lvl="1"/>
            <a:r>
              <a:rPr lang="en-US" sz="2000" dirty="0"/>
              <a:t>Profit from the sale of an investment</a:t>
            </a:r>
          </a:p>
          <a:p>
            <a:pPr lvl="1"/>
            <a:r>
              <a:rPr lang="en-US" sz="2000" dirty="0"/>
              <a:t>Most often from the sales of stocks, bonds, or real estate</a:t>
            </a:r>
          </a:p>
          <a:p>
            <a:pPr lvl="1"/>
            <a:r>
              <a:rPr lang="en-US" sz="2000" dirty="0"/>
              <a:t>Taxed at preferential rates</a:t>
            </a:r>
          </a:p>
          <a:p>
            <a:pPr lvl="1"/>
            <a:r>
              <a:rPr lang="en-US" sz="2000" dirty="0"/>
              <a:t>Not subject to employment taxes</a:t>
            </a:r>
          </a:p>
          <a:p>
            <a:pPr lvl="1"/>
            <a:r>
              <a:rPr lang="en-US" sz="2000" b="1" u="sng" dirty="0"/>
              <a:t>Sales of cut Christmas trees can qualify</a:t>
            </a:r>
          </a:p>
          <a:p>
            <a:pPr lvl="1"/>
            <a:endParaRPr lang="en-US" b="1" u="sng" dirty="0"/>
          </a:p>
          <a:p>
            <a:pPr lvl="1"/>
            <a:endParaRPr lang="en-US" dirty="0"/>
          </a:p>
        </p:txBody>
      </p:sp>
      <p:sp>
        <p:nvSpPr>
          <p:cNvPr id="5" name="Slide Number Placeholder 4"/>
          <p:cNvSpPr>
            <a:spLocks noGrp="1"/>
          </p:cNvSpPr>
          <p:nvPr>
            <p:ph type="sldNum" sz="quarter" idx="33"/>
          </p:nvPr>
        </p:nvSpPr>
        <p:spPr/>
        <p:txBody>
          <a:bodyPr/>
          <a:lstStyle/>
          <a:p>
            <a:fld id="{19B51A1E-902D-48AF-9020-955120F399B6}" type="slidenum">
              <a:rPr lang="en-ZA" smtClean="0"/>
              <a:pPr/>
              <a:t>5</a:t>
            </a:fld>
            <a:endParaRPr lang="en-ZA" dirty="0"/>
          </a:p>
        </p:txBody>
      </p:sp>
    </p:spTree>
    <p:extLst>
      <p:ext uri="{BB962C8B-B14F-4D97-AF65-F5344CB8AC3E}">
        <p14:creationId xmlns:p14="http://schemas.microsoft.com/office/powerpoint/2010/main" val="2834593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 Rate Comparison</a:t>
            </a:r>
          </a:p>
        </p:txBody>
      </p:sp>
      <p:sp>
        <p:nvSpPr>
          <p:cNvPr id="3" name="Text Placeholder 2"/>
          <p:cNvSpPr>
            <a:spLocks noGrp="1"/>
          </p:cNvSpPr>
          <p:nvPr>
            <p:ph type="body" sz="quarter" idx="32"/>
          </p:nvPr>
        </p:nvSpPr>
        <p:spPr/>
        <p:txBody>
          <a:bodyPr/>
          <a:lstStyle/>
          <a:p>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02176633"/>
              </p:ext>
            </p:extLst>
          </p:nvPr>
        </p:nvGraphicFramePr>
        <p:xfrm>
          <a:off x="431800" y="1511300"/>
          <a:ext cx="9197976" cy="3235960"/>
        </p:xfrm>
        <a:graphic>
          <a:graphicData uri="http://schemas.openxmlformats.org/drawingml/2006/table">
            <a:tbl>
              <a:tblPr firstRow="1" bandRow="1">
                <a:tableStyleId>{073A0DAA-6AF3-43AB-8588-CEC1D06C72B9}</a:tableStyleId>
              </a:tblPr>
              <a:tblGrid>
                <a:gridCol w="3065992">
                  <a:extLst>
                    <a:ext uri="{9D8B030D-6E8A-4147-A177-3AD203B41FA5}">
                      <a16:colId xmlns:a16="http://schemas.microsoft.com/office/drawing/2014/main" val="20000"/>
                    </a:ext>
                  </a:extLst>
                </a:gridCol>
                <a:gridCol w="3065992">
                  <a:extLst>
                    <a:ext uri="{9D8B030D-6E8A-4147-A177-3AD203B41FA5}">
                      <a16:colId xmlns:a16="http://schemas.microsoft.com/office/drawing/2014/main" val="20001"/>
                    </a:ext>
                  </a:extLst>
                </a:gridCol>
                <a:gridCol w="3065992">
                  <a:extLst>
                    <a:ext uri="{9D8B030D-6E8A-4147-A177-3AD203B41FA5}">
                      <a16:colId xmlns:a16="http://schemas.microsoft.com/office/drawing/2014/main" val="20002"/>
                    </a:ext>
                  </a:extLst>
                </a:gridCol>
              </a:tblGrid>
              <a:tr h="370840">
                <a:tc>
                  <a:txBody>
                    <a:bodyPr/>
                    <a:lstStyle/>
                    <a:p>
                      <a:pPr algn="ctr"/>
                      <a:r>
                        <a:rPr lang="en-US" dirty="0"/>
                        <a:t>Tax Bracket</a:t>
                      </a:r>
                    </a:p>
                  </a:txBody>
                  <a:tcPr/>
                </a:tc>
                <a:tc>
                  <a:txBody>
                    <a:bodyPr/>
                    <a:lstStyle/>
                    <a:p>
                      <a:pPr algn="ctr"/>
                      <a:r>
                        <a:rPr lang="en-US" dirty="0"/>
                        <a:t>Taxable Income (Married Filing Joint)</a:t>
                      </a:r>
                    </a:p>
                  </a:txBody>
                  <a:tcPr/>
                </a:tc>
                <a:tc>
                  <a:txBody>
                    <a:bodyPr/>
                    <a:lstStyle/>
                    <a:p>
                      <a:pPr algn="ctr"/>
                      <a:r>
                        <a:rPr lang="en-US" dirty="0"/>
                        <a:t>Long-Term Capital Gains Bracket*</a:t>
                      </a:r>
                    </a:p>
                  </a:txBody>
                  <a:tcPr/>
                </a:tc>
                <a:extLst>
                  <a:ext uri="{0D108BD9-81ED-4DB2-BD59-A6C34878D82A}">
                    <a16:rowId xmlns:a16="http://schemas.microsoft.com/office/drawing/2014/main" val="10000"/>
                  </a:ext>
                </a:extLst>
              </a:tr>
              <a:tr h="370840">
                <a:tc>
                  <a:txBody>
                    <a:bodyPr/>
                    <a:lstStyle/>
                    <a:p>
                      <a:pPr algn="ctr"/>
                      <a:r>
                        <a:rPr lang="en-US" dirty="0"/>
                        <a:t>37%</a:t>
                      </a:r>
                    </a:p>
                  </a:txBody>
                  <a:tcPr/>
                </a:tc>
                <a:tc>
                  <a:txBody>
                    <a:bodyPr/>
                    <a:lstStyle/>
                    <a:p>
                      <a:pPr algn="ctr"/>
                      <a:r>
                        <a:rPr lang="en-US" dirty="0"/>
                        <a:t>$600,001+</a:t>
                      </a:r>
                    </a:p>
                  </a:txBody>
                  <a:tcPr/>
                </a:tc>
                <a:tc rowSpan="2">
                  <a:txBody>
                    <a:bodyPr/>
                    <a:lstStyle/>
                    <a:p>
                      <a:pPr algn="ctr"/>
                      <a:r>
                        <a:rPr lang="en-US" dirty="0"/>
                        <a:t>20%</a:t>
                      </a:r>
                    </a:p>
                  </a:txBody>
                  <a:tcPr anchor="ctr">
                    <a:solidFill>
                      <a:schemeClr val="bg1">
                        <a:lumMod val="95000"/>
                      </a:schemeClr>
                    </a:solidFill>
                  </a:tcPr>
                </a:tc>
                <a:extLst>
                  <a:ext uri="{0D108BD9-81ED-4DB2-BD59-A6C34878D82A}">
                    <a16:rowId xmlns:a16="http://schemas.microsoft.com/office/drawing/2014/main" val="10001"/>
                  </a:ext>
                </a:extLst>
              </a:tr>
              <a:tr h="370840">
                <a:tc>
                  <a:txBody>
                    <a:bodyPr/>
                    <a:lstStyle/>
                    <a:p>
                      <a:pPr algn="ctr"/>
                      <a:r>
                        <a:rPr lang="en-US" dirty="0"/>
                        <a:t>35%</a:t>
                      </a:r>
                    </a:p>
                  </a:txBody>
                  <a:tcPr/>
                </a:tc>
                <a:tc>
                  <a:txBody>
                    <a:bodyPr/>
                    <a:lstStyle/>
                    <a:p>
                      <a:pPr algn="ctr"/>
                      <a:r>
                        <a:rPr lang="en-US" dirty="0"/>
                        <a:t>$400,001 - $600,000</a:t>
                      </a:r>
                    </a:p>
                  </a:txBody>
                  <a:tcPr/>
                </a:tc>
                <a:tc vMerge="1">
                  <a:txBody>
                    <a:bodyPr/>
                    <a:lstStyle/>
                    <a:p>
                      <a:endParaRPr lang="en-US" dirty="0"/>
                    </a:p>
                  </a:txBody>
                  <a:tcPr/>
                </a:tc>
                <a:extLst>
                  <a:ext uri="{0D108BD9-81ED-4DB2-BD59-A6C34878D82A}">
                    <a16:rowId xmlns:a16="http://schemas.microsoft.com/office/drawing/2014/main" val="10002"/>
                  </a:ext>
                </a:extLst>
              </a:tr>
              <a:tr h="370840">
                <a:tc>
                  <a:txBody>
                    <a:bodyPr/>
                    <a:lstStyle/>
                    <a:p>
                      <a:pPr algn="ctr"/>
                      <a:r>
                        <a:rPr lang="en-US" dirty="0"/>
                        <a:t>32%</a:t>
                      </a:r>
                    </a:p>
                  </a:txBody>
                  <a:tcPr/>
                </a:tc>
                <a:tc>
                  <a:txBody>
                    <a:bodyPr/>
                    <a:lstStyle/>
                    <a:p>
                      <a:pPr algn="ctr"/>
                      <a:r>
                        <a:rPr lang="en-US" dirty="0"/>
                        <a:t>$315,001 - $400,000</a:t>
                      </a:r>
                    </a:p>
                  </a:txBody>
                  <a:tcPr/>
                </a:tc>
                <a:tc rowSpan="3">
                  <a:txBody>
                    <a:bodyPr/>
                    <a:lstStyle/>
                    <a:p>
                      <a:pPr algn="ctr"/>
                      <a:r>
                        <a:rPr lang="en-US" dirty="0"/>
                        <a:t>15%</a:t>
                      </a:r>
                    </a:p>
                  </a:txBody>
                  <a:tcPr anchor="ctr"/>
                </a:tc>
                <a:extLst>
                  <a:ext uri="{0D108BD9-81ED-4DB2-BD59-A6C34878D82A}">
                    <a16:rowId xmlns:a16="http://schemas.microsoft.com/office/drawing/2014/main" val="10003"/>
                  </a:ext>
                </a:extLst>
              </a:tr>
              <a:tr h="370840">
                <a:tc>
                  <a:txBody>
                    <a:bodyPr/>
                    <a:lstStyle/>
                    <a:p>
                      <a:pPr algn="ctr"/>
                      <a:r>
                        <a:rPr lang="en-US" dirty="0"/>
                        <a:t>24%</a:t>
                      </a:r>
                    </a:p>
                  </a:txBody>
                  <a:tcPr/>
                </a:tc>
                <a:tc>
                  <a:txBody>
                    <a:bodyPr/>
                    <a:lstStyle/>
                    <a:p>
                      <a:pPr algn="ctr"/>
                      <a:r>
                        <a:rPr lang="en-US" dirty="0"/>
                        <a:t>$165,001 - $315,000</a:t>
                      </a:r>
                    </a:p>
                  </a:txBody>
                  <a:tcPr/>
                </a:tc>
                <a:tc vMerge="1">
                  <a:txBody>
                    <a:bodyPr/>
                    <a:lstStyle/>
                    <a:p>
                      <a:endParaRPr lang="en-US" dirty="0"/>
                    </a:p>
                  </a:txBody>
                  <a:tcPr/>
                </a:tc>
                <a:extLst>
                  <a:ext uri="{0D108BD9-81ED-4DB2-BD59-A6C34878D82A}">
                    <a16:rowId xmlns:a16="http://schemas.microsoft.com/office/drawing/2014/main" val="10004"/>
                  </a:ext>
                </a:extLst>
              </a:tr>
              <a:tr h="370840">
                <a:tc>
                  <a:txBody>
                    <a:bodyPr/>
                    <a:lstStyle/>
                    <a:p>
                      <a:pPr algn="ctr"/>
                      <a:r>
                        <a:rPr lang="en-US" dirty="0"/>
                        <a:t>22%</a:t>
                      </a:r>
                    </a:p>
                  </a:txBody>
                  <a:tcPr/>
                </a:tc>
                <a:tc>
                  <a:txBody>
                    <a:bodyPr/>
                    <a:lstStyle/>
                    <a:p>
                      <a:pPr algn="ctr"/>
                      <a:r>
                        <a:rPr lang="en-US" dirty="0"/>
                        <a:t>$77,401 – $165,000</a:t>
                      </a:r>
                    </a:p>
                  </a:txBody>
                  <a:tcPr/>
                </a:tc>
                <a:tc vMerge="1">
                  <a:txBody>
                    <a:bodyPr/>
                    <a:lstStyle/>
                    <a:p>
                      <a:endParaRPr lang="en-US" dirty="0"/>
                    </a:p>
                  </a:txBody>
                  <a:tcPr/>
                </a:tc>
                <a:extLst>
                  <a:ext uri="{0D108BD9-81ED-4DB2-BD59-A6C34878D82A}">
                    <a16:rowId xmlns:a16="http://schemas.microsoft.com/office/drawing/2014/main" val="10005"/>
                  </a:ext>
                </a:extLst>
              </a:tr>
              <a:tr h="370840">
                <a:tc>
                  <a:txBody>
                    <a:bodyPr/>
                    <a:lstStyle/>
                    <a:p>
                      <a:pPr algn="ctr"/>
                      <a:r>
                        <a:rPr lang="en-US" dirty="0"/>
                        <a:t>12%</a:t>
                      </a:r>
                    </a:p>
                  </a:txBody>
                  <a:tcPr/>
                </a:tc>
                <a:tc>
                  <a:txBody>
                    <a:bodyPr/>
                    <a:lstStyle/>
                    <a:p>
                      <a:pPr algn="ctr"/>
                      <a:r>
                        <a:rPr lang="en-US" dirty="0"/>
                        <a:t>$19,051 - $77,400</a:t>
                      </a:r>
                    </a:p>
                  </a:txBody>
                  <a:tcPr/>
                </a:tc>
                <a:tc rowSpan="2">
                  <a:txBody>
                    <a:bodyPr/>
                    <a:lstStyle/>
                    <a:p>
                      <a:pPr algn="ctr"/>
                      <a:r>
                        <a:rPr lang="en-US" dirty="0"/>
                        <a:t>0%</a:t>
                      </a:r>
                    </a:p>
                  </a:txBody>
                  <a:tcPr anchor="ctr"/>
                </a:tc>
                <a:extLst>
                  <a:ext uri="{0D108BD9-81ED-4DB2-BD59-A6C34878D82A}">
                    <a16:rowId xmlns:a16="http://schemas.microsoft.com/office/drawing/2014/main" val="10006"/>
                  </a:ext>
                </a:extLst>
              </a:tr>
              <a:tr h="370840">
                <a:tc>
                  <a:txBody>
                    <a:bodyPr/>
                    <a:lstStyle/>
                    <a:p>
                      <a:pPr algn="ctr"/>
                      <a:r>
                        <a:rPr lang="en-US" dirty="0"/>
                        <a:t>10%</a:t>
                      </a:r>
                    </a:p>
                  </a:txBody>
                  <a:tcPr/>
                </a:tc>
                <a:tc>
                  <a:txBody>
                    <a:bodyPr/>
                    <a:lstStyle/>
                    <a:p>
                      <a:pPr algn="ctr"/>
                      <a:r>
                        <a:rPr lang="en-US" dirty="0"/>
                        <a:t>$0 –</a:t>
                      </a:r>
                      <a:r>
                        <a:rPr lang="en-US" baseline="0" dirty="0"/>
                        <a:t> $19,050</a:t>
                      </a:r>
                      <a:endParaRPr lang="en-US" dirty="0"/>
                    </a:p>
                  </a:txBody>
                  <a:tcPr/>
                </a:tc>
                <a:tc vMerge="1">
                  <a:txBody>
                    <a:bodyPr/>
                    <a:lstStyle/>
                    <a:p>
                      <a:endParaRPr lang="en-US" dirty="0"/>
                    </a:p>
                  </a:txBody>
                  <a:tcPr/>
                </a:tc>
                <a:extLst>
                  <a:ext uri="{0D108BD9-81ED-4DB2-BD59-A6C34878D82A}">
                    <a16:rowId xmlns:a16="http://schemas.microsoft.com/office/drawing/2014/main" val="10007"/>
                  </a:ext>
                </a:extLst>
              </a:tr>
            </a:tbl>
          </a:graphicData>
        </a:graphic>
      </p:graphicFrame>
      <p:sp>
        <p:nvSpPr>
          <p:cNvPr id="5" name="Slide Number Placeholder 4"/>
          <p:cNvSpPr>
            <a:spLocks noGrp="1"/>
          </p:cNvSpPr>
          <p:nvPr>
            <p:ph type="sldNum" sz="quarter" idx="33"/>
          </p:nvPr>
        </p:nvSpPr>
        <p:spPr/>
        <p:txBody>
          <a:bodyPr/>
          <a:lstStyle/>
          <a:p>
            <a:fld id="{19B51A1E-902D-48AF-9020-955120F399B6}" type="slidenum">
              <a:rPr lang="en-ZA" smtClean="0"/>
              <a:pPr/>
              <a:t>6</a:t>
            </a:fld>
            <a:endParaRPr lang="en-ZA" dirty="0"/>
          </a:p>
        </p:txBody>
      </p:sp>
      <p:sp>
        <p:nvSpPr>
          <p:cNvPr id="7" name="TextBox 6"/>
          <p:cNvSpPr txBox="1"/>
          <p:nvPr/>
        </p:nvSpPr>
        <p:spPr>
          <a:xfrm>
            <a:off x="431800" y="5020235"/>
            <a:ext cx="9197975" cy="338554"/>
          </a:xfrm>
          <a:prstGeom prst="rect">
            <a:avLst/>
          </a:prstGeom>
          <a:noFill/>
        </p:spPr>
        <p:txBody>
          <a:bodyPr wrap="square" rtlCol="0">
            <a:spAutoFit/>
          </a:bodyPr>
          <a:lstStyle/>
          <a:p>
            <a:r>
              <a:rPr lang="en-US" sz="1600" dirty="0"/>
              <a:t>* Simplified version shown. 0% bracket actually ends at $77,200 and 20% bracket actually starts at $479,001.</a:t>
            </a:r>
          </a:p>
        </p:txBody>
      </p:sp>
    </p:spTree>
    <p:extLst>
      <p:ext uri="{BB962C8B-B14F-4D97-AF65-F5344CB8AC3E}">
        <p14:creationId xmlns:p14="http://schemas.microsoft.com/office/powerpoint/2010/main" val="3721002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qualifying for Capital Gain Treatment</a:t>
            </a:r>
          </a:p>
        </p:txBody>
      </p:sp>
      <p:sp>
        <p:nvSpPr>
          <p:cNvPr id="3" name="Text Placeholder 2"/>
          <p:cNvSpPr>
            <a:spLocks noGrp="1"/>
          </p:cNvSpPr>
          <p:nvPr>
            <p:ph type="body" sz="quarter" idx="32"/>
          </p:nvPr>
        </p:nvSpPr>
        <p:spPr/>
        <p:txBody>
          <a:bodyPr/>
          <a:lstStyle/>
          <a:p>
            <a:r>
              <a:rPr lang="en-US" dirty="0"/>
              <a:t>Internal Revenue Code §631</a:t>
            </a:r>
          </a:p>
        </p:txBody>
      </p:sp>
      <p:sp>
        <p:nvSpPr>
          <p:cNvPr id="4" name="Content Placeholder 3"/>
          <p:cNvSpPr>
            <a:spLocks noGrp="1"/>
          </p:cNvSpPr>
          <p:nvPr>
            <p:ph idx="1"/>
          </p:nvPr>
        </p:nvSpPr>
        <p:spPr/>
        <p:txBody>
          <a:bodyPr/>
          <a:lstStyle/>
          <a:p>
            <a:r>
              <a:rPr lang="en-US" dirty="0"/>
              <a:t>Tax law permits sales of “timber” to be taxed at capital gain rates</a:t>
            </a:r>
          </a:p>
          <a:p>
            <a:r>
              <a:rPr lang="en-US" dirty="0"/>
              <a:t>According to the law, “timber” also includes evergreen trees sold that are:</a:t>
            </a:r>
          </a:p>
          <a:p>
            <a:pPr lvl="1"/>
            <a:r>
              <a:rPr lang="en-US" dirty="0"/>
              <a:t>More than 6 years old</a:t>
            </a:r>
          </a:p>
          <a:p>
            <a:pPr lvl="1"/>
            <a:r>
              <a:rPr lang="en-US" dirty="0"/>
              <a:t>Severed at the roots</a:t>
            </a:r>
          </a:p>
          <a:p>
            <a:pPr lvl="1"/>
            <a:r>
              <a:rPr lang="en-US" dirty="0"/>
              <a:t>Sold for ornamental purposes</a:t>
            </a:r>
          </a:p>
          <a:p>
            <a:r>
              <a:rPr lang="en-US" dirty="0"/>
              <a:t>Trees sold wholesale, choose-and-cut, or pre-cut can qualify</a:t>
            </a:r>
          </a:p>
          <a:p>
            <a:r>
              <a:rPr lang="en-US" dirty="0"/>
              <a:t>Most average-sized Christmas trees sold will qualify (since older than 6 years)</a:t>
            </a:r>
          </a:p>
          <a:p>
            <a:r>
              <a:rPr lang="en-US" dirty="0"/>
              <a:t>The following do not qualify for capital gain treatment:</a:t>
            </a:r>
          </a:p>
          <a:p>
            <a:pPr lvl="1"/>
            <a:r>
              <a:rPr lang="en-US" dirty="0"/>
              <a:t>Small trees (6 years old or less)</a:t>
            </a:r>
          </a:p>
          <a:p>
            <a:pPr lvl="1"/>
            <a:r>
              <a:rPr lang="en-US" dirty="0"/>
              <a:t>Potted trees</a:t>
            </a:r>
          </a:p>
          <a:p>
            <a:pPr lvl="1"/>
            <a:r>
              <a:rPr lang="en-US" dirty="0"/>
              <a:t>Balled and </a:t>
            </a:r>
            <a:r>
              <a:rPr lang="en-US" dirty="0" err="1"/>
              <a:t>burlapped</a:t>
            </a:r>
            <a:r>
              <a:rPr lang="en-US" dirty="0"/>
              <a:t> trees</a:t>
            </a:r>
          </a:p>
          <a:p>
            <a:pPr lvl="1"/>
            <a:r>
              <a:rPr lang="en-US" dirty="0"/>
              <a:t>Pre-cut trees purchased from another grower</a:t>
            </a:r>
          </a:p>
          <a:p>
            <a:pPr lvl="1"/>
            <a:r>
              <a:rPr lang="en-US" dirty="0"/>
              <a:t>Wreaths</a:t>
            </a:r>
          </a:p>
          <a:p>
            <a:pPr lvl="1"/>
            <a:r>
              <a:rPr lang="en-US" dirty="0"/>
              <a:t>Non-evergreen trees sold</a:t>
            </a:r>
          </a:p>
          <a:p>
            <a:pPr lvl="1"/>
            <a:endParaRPr lang="en-US" dirty="0"/>
          </a:p>
        </p:txBody>
      </p:sp>
      <p:sp>
        <p:nvSpPr>
          <p:cNvPr id="5" name="Slide Number Placeholder 4"/>
          <p:cNvSpPr>
            <a:spLocks noGrp="1"/>
          </p:cNvSpPr>
          <p:nvPr>
            <p:ph type="sldNum" sz="quarter" idx="33"/>
          </p:nvPr>
        </p:nvSpPr>
        <p:spPr/>
        <p:txBody>
          <a:bodyPr/>
          <a:lstStyle/>
          <a:p>
            <a:fld id="{19B51A1E-902D-48AF-9020-955120F399B6}" type="slidenum">
              <a:rPr lang="en-ZA" smtClean="0"/>
              <a:pPr/>
              <a:t>7</a:t>
            </a:fld>
            <a:endParaRPr lang="en-ZA" dirty="0"/>
          </a:p>
        </p:txBody>
      </p:sp>
    </p:spTree>
    <p:extLst>
      <p:ext uri="{BB962C8B-B14F-4D97-AF65-F5344CB8AC3E}">
        <p14:creationId xmlns:p14="http://schemas.microsoft.com/office/powerpoint/2010/main" val="365928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for accurate calculations</a:t>
            </a:r>
          </a:p>
        </p:txBody>
      </p:sp>
      <p:sp>
        <p:nvSpPr>
          <p:cNvPr id="3" name="Text Placeholder 2"/>
          <p:cNvSpPr>
            <a:spLocks noGrp="1"/>
          </p:cNvSpPr>
          <p:nvPr>
            <p:ph type="body" sz="quarter" idx="32"/>
          </p:nvPr>
        </p:nvSpPr>
        <p:spPr/>
        <p:txBody>
          <a:bodyPr/>
          <a:lstStyle/>
          <a:p>
            <a:endParaRPr lang="en-US" dirty="0"/>
          </a:p>
        </p:txBody>
      </p:sp>
      <p:sp>
        <p:nvSpPr>
          <p:cNvPr id="4" name="Content Placeholder 3"/>
          <p:cNvSpPr>
            <a:spLocks noGrp="1"/>
          </p:cNvSpPr>
          <p:nvPr>
            <p:ph idx="1"/>
          </p:nvPr>
        </p:nvSpPr>
        <p:spPr/>
        <p:txBody>
          <a:bodyPr/>
          <a:lstStyle/>
          <a:p>
            <a:r>
              <a:rPr lang="en-US" sz="2800" dirty="0"/>
              <a:t>Actual calculation on the tax return is complicated</a:t>
            </a:r>
          </a:p>
          <a:p>
            <a:pPr lvl="1"/>
            <a:r>
              <a:rPr lang="en-US" sz="2400" dirty="0"/>
              <a:t>Value attributable to the current year’s growth is taxed at ordinary rates; all value attributable to prior years growth is taxed at capital gain rates</a:t>
            </a:r>
          </a:p>
          <a:p>
            <a:pPr lvl="1"/>
            <a:r>
              <a:rPr lang="en-US" sz="2400" dirty="0"/>
              <a:t>See example in tomorrow’s presentation or in the </a:t>
            </a:r>
            <a:r>
              <a:rPr lang="en-US" sz="2400" dirty="0">
                <a:hlinkClick r:id="rId2"/>
              </a:rPr>
              <a:t>Forest Landowners’ Guide to the Federal Income Tax</a:t>
            </a:r>
            <a:endParaRPr lang="en-US" sz="2400" dirty="0"/>
          </a:p>
          <a:p>
            <a:r>
              <a:rPr lang="en-US" sz="2800" dirty="0"/>
              <a:t>Keep track of age (height) of trees sold</a:t>
            </a:r>
          </a:p>
          <a:p>
            <a:r>
              <a:rPr lang="en-US" sz="2800" dirty="0"/>
              <a:t>Separately track sales of choose-and-cut trees, pre-cut trees purchased from other farms, tabletop trees, B&amp;B trees, wreaths, greenery, and merchandise</a:t>
            </a:r>
          </a:p>
          <a:p>
            <a:r>
              <a:rPr lang="en-US" sz="2800" dirty="0"/>
              <a:t>Track tree inventory accurately to make sure basis in trees is correct</a:t>
            </a:r>
          </a:p>
        </p:txBody>
      </p:sp>
      <p:sp>
        <p:nvSpPr>
          <p:cNvPr id="5" name="Slide Number Placeholder 4"/>
          <p:cNvSpPr>
            <a:spLocks noGrp="1"/>
          </p:cNvSpPr>
          <p:nvPr>
            <p:ph type="sldNum" sz="quarter" idx="33"/>
          </p:nvPr>
        </p:nvSpPr>
        <p:spPr/>
        <p:txBody>
          <a:bodyPr/>
          <a:lstStyle/>
          <a:p>
            <a:fld id="{19B51A1E-902D-48AF-9020-955120F399B6}" type="slidenum">
              <a:rPr lang="en-ZA" smtClean="0"/>
              <a:pPr/>
              <a:t>8</a:t>
            </a:fld>
            <a:endParaRPr lang="en-ZA" dirty="0"/>
          </a:p>
        </p:txBody>
      </p:sp>
    </p:spTree>
    <p:extLst>
      <p:ext uri="{BB962C8B-B14F-4D97-AF65-F5344CB8AC3E}">
        <p14:creationId xmlns:p14="http://schemas.microsoft.com/office/powerpoint/2010/main" val="2952339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How the New Tax Law Affects Christmas Tree Growers</a:t>
            </a:r>
          </a:p>
        </p:txBody>
      </p:sp>
      <p:sp>
        <p:nvSpPr>
          <p:cNvPr id="4" name="Slide Number Placeholder 3"/>
          <p:cNvSpPr>
            <a:spLocks noGrp="1"/>
          </p:cNvSpPr>
          <p:nvPr>
            <p:ph type="sldNum" sz="quarter" idx="11"/>
          </p:nvPr>
        </p:nvSpPr>
        <p:spPr/>
        <p:txBody>
          <a:bodyPr/>
          <a:lstStyle/>
          <a:p>
            <a:fld id="{19B51A1E-902D-48AF-9020-955120F399B6}" type="slidenum">
              <a:rPr lang="en-ZA" smtClean="0"/>
              <a:pPr/>
              <a:t>9</a:t>
            </a:fld>
            <a:endParaRPr lang="en-ZA" dirty="0"/>
          </a:p>
        </p:txBody>
      </p:sp>
    </p:spTree>
    <p:extLst>
      <p:ext uri="{BB962C8B-B14F-4D97-AF65-F5344CB8AC3E}">
        <p14:creationId xmlns:p14="http://schemas.microsoft.com/office/powerpoint/2010/main" val="908314039"/>
      </p:ext>
    </p:extLst>
  </p:cSld>
  <p:clrMapOvr>
    <a:masterClrMapping/>
  </p:clrMapOvr>
</p:sld>
</file>

<file path=ppt/theme/theme1.xml><?xml version="1.0" encoding="utf-8"?>
<a:theme xmlns:a="http://schemas.openxmlformats.org/drawingml/2006/main" name="Office Theme">
  <a:themeElements>
    <a:clrScheme name="Custom 4">
      <a:dk1>
        <a:srgbClr val="373D12"/>
      </a:dk1>
      <a:lt1>
        <a:srgbClr val="FFFFFF"/>
      </a:lt1>
      <a:dk2>
        <a:srgbClr val="2A2F0D"/>
      </a:dk2>
      <a:lt2>
        <a:srgbClr val="FFFFFF"/>
      </a:lt2>
      <a:accent1>
        <a:srgbClr val="5CB8B3"/>
      </a:accent1>
      <a:accent2>
        <a:srgbClr val="F5D66E"/>
      </a:accent2>
      <a:accent3>
        <a:srgbClr val="D78189"/>
      </a:accent3>
      <a:accent4>
        <a:srgbClr val="7030A0"/>
      </a:accent4>
      <a:accent5>
        <a:srgbClr val="0070C0"/>
      </a:accent5>
      <a:accent6>
        <a:srgbClr val="C4D36D"/>
      </a:accent6>
      <a:hlink>
        <a:srgbClr val="54C3BD"/>
      </a:hlink>
      <a:folHlink>
        <a:srgbClr val="54C3BD"/>
      </a:folHlink>
    </a:clrScheme>
    <a:fontScheme name="Custom 154">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inimalistic Presentation Layout_SB - v5" id="{133E0CE6-8651-4CCE-8779-E89E4EA3FB79}" vid="{254D7C7B-4947-4754-B56A-05DC8F0054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689F1E-17E8-4735-87D0-27F3A4933E9B}">
  <ds:schemaRefs>
    <ds:schemaRef ds:uri="http://schemas.microsoft.com/sharepoint/v3/contenttype/forms"/>
  </ds:schemaRefs>
</ds:datastoreItem>
</file>

<file path=customXml/itemProps2.xml><?xml version="1.0" encoding="utf-8"?>
<ds:datastoreItem xmlns:ds="http://schemas.openxmlformats.org/officeDocument/2006/customXml" ds:itemID="{2F76F774-CFBE-4D2D-833C-F4F2379C57CA}">
  <ds:schemaRefs>
    <ds:schemaRef ds:uri="http://purl.org/dc/terms/"/>
    <ds:schemaRef ds:uri="fb0879af-3eba-417a-a55a-ffe6dcd6ca77"/>
    <ds:schemaRef ds:uri="http://purl.org/dc/dcmityp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6dc4bcd6-49db-4c07-9060-8acfc67cef9f"/>
    <ds:schemaRef ds:uri="http://schemas.microsoft.com/office/infopath/2007/PartnerControls"/>
    <ds:schemaRef ds:uri="http://schemas.microsoft.com/sharepoint/v3"/>
    <ds:schemaRef ds:uri="http://www.w3.org/XML/1998/namespace"/>
  </ds:schemaRefs>
</ds:datastoreItem>
</file>

<file path=customXml/itemProps3.xml><?xml version="1.0" encoding="utf-8"?>
<ds:datastoreItem xmlns:ds="http://schemas.openxmlformats.org/officeDocument/2006/customXml" ds:itemID="{07E86F19-3ECB-4C23-A7B9-C2069E50C5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Minimalist presentation</Template>
  <TotalTime>0</TotalTime>
  <Words>1274</Words>
  <Application>Microsoft Office PowerPoint</Application>
  <PresentationFormat>Widescreen</PresentationFormat>
  <Paragraphs>209</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Office Theme</vt:lpstr>
      <vt:lpstr>Tax Issues Facing Christmas Tree Growers</vt:lpstr>
      <vt:lpstr>Andrew Bosserman, CPA</vt:lpstr>
      <vt:lpstr>Disclaimer</vt:lpstr>
      <vt:lpstr>Paying Less Tax on Christmas Tree Sales</vt:lpstr>
      <vt:lpstr>Ordinary Income vs Capital Gain Income</vt:lpstr>
      <vt:lpstr>Tax Rate Comparison</vt:lpstr>
      <vt:lpstr>qualifying for Capital Gain Treatment</vt:lpstr>
      <vt:lpstr>Tips for accurate calculations</vt:lpstr>
      <vt:lpstr>How the New Tax Law Affects Christmas Tree Growers</vt:lpstr>
      <vt:lpstr>Three Main Benefits for Growers</vt:lpstr>
      <vt:lpstr>Lower Tax Rates</vt:lpstr>
      <vt:lpstr>100% Bonus Depreciation</vt:lpstr>
      <vt:lpstr>Business Income Deduction</vt:lpstr>
      <vt:lpstr>Business Income Deduction - Example</vt:lpstr>
      <vt:lpstr>Accounting Tips for Christmas Tree Growers</vt:lpstr>
      <vt:lpstr>Proper Recordkeeping is Essential</vt:lpstr>
      <vt:lpstr>Bookkeeping Best Practices</vt:lpstr>
      <vt:lpstr>Retaining Documentation</vt:lpstr>
      <vt:lpstr>How long to keep records?</vt:lpstr>
      <vt:lpstr>Helpful 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2018-07-13T17:10:25Z</dcterms:created>
  <dcterms:modified xsi:type="dcterms:W3CDTF">2018-08-14T14:03:09Z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